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56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24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19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23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87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15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9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6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90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83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97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1C7E3-234F-43E1-AFC9-0D1D953EF074}" type="datetimeFigureOut">
              <a:rPr lang="fr-FR" smtClean="0"/>
              <a:t>17/05/2023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653EC-38DF-4F20-B8BA-1A5AE460F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40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8847" y="345989"/>
            <a:ext cx="8526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13 juin 2023 - Journée de réflexion et d’échanges entre professionnels, bénévoles, aidants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753754" y="1400432"/>
            <a:ext cx="4116" cy="545756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930876" y="1639321"/>
            <a:ext cx="3146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fr-FR" sz="1200" b="1" dirty="0">
                <a:solidFill>
                  <a:schemeClr val="accent6">
                    <a:lumMod val="50000"/>
                  </a:schemeClr>
                </a:solidFill>
              </a:rPr>
              <a:t>Accueil des participants</a:t>
            </a:r>
          </a:p>
          <a:p>
            <a:endParaRPr lang="fr-F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93802" y="2829691"/>
            <a:ext cx="5927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Conférence Inaugurale: Professeur JEANDEL / Pôle Gérontologie CHU Montpellier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930876" y="2067696"/>
            <a:ext cx="4015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Déroulement de la  Journée: Alain DAVID - ADAR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26748" y="2293201"/>
            <a:ext cx="6264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Mot d’accueil: Jean-Yves Chapelet – Maire de Bagnols sur 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</a:rPr>
              <a:t>Cèze,</a:t>
            </a:r>
          </a:p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</a:rPr>
              <a:t>                         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</a:rPr>
              <a:t>Michèle  FOND-THURIAL, Adjointe au maire Santé, Solidarité, Dialogue social</a:t>
            </a:r>
            <a:endParaRPr lang="fr-F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07699" y="3385134"/>
            <a:ext cx="3146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6">
                    <a:lumMod val="50000"/>
                  </a:schemeClr>
                </a:solidFill>
              </a:rPr>
              <a:t>Pause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85558" y="4091542"/>
            <a:ext cx="3146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Conclusion du Grand Témoin</a:t>
            </a:r>
          </a:p>
          <a:p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902040" y="4370163"/>
            <a:ext cx="3146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6">
                    <a:lumMod val="50000"/>
                  </a:schemeClr>
                </a:solidFill>
              </a:rPr>
              <a:t>Déjeuner</a:t>
            </a:r>
            <a:endParaRPr lang="fr-FR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02040" y="5407448"/>
            <a:ext cx="5708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Table ronde 1: les métiers de l’accompagnement, attractivité, valorisation des parcours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897918" y="5907727"/>
            <a:ext cx="61124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Table ronde 2: la formation « métiers de l’accompagnement », entretien des compétences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914394" y="5667634"/>
            <a:ext cx="3146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6">
                    <a:lumMod val="50000"/>
                  </a:schemeClr>
                </a:solidFill>
              </a:rPr>
              <a:t>Pause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906156" y="6203089"/>
            <a:ext cx="4386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Conclusion du grand témoin de l’après-midi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893797" y="6446107"/>
            <a:ext cx="7574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Conclusion Générale: M. Christophe SERRE, Vice président du Conseil départemental en charge de l’autonomie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930876" y="1395402"/>
            <a:ext cx="3286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</a:rPr>
              <a:t>Matinée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8056605" y="3347652"/>
            <a:ext cx="332808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6">
                    <a:lumMod val="50000"/>
                  </a:schemeClr>
                </a:solidFill>
              </a:rPr>
              <a:t>Grand </a:t>
            </a:r>
            <a:r>
              <a:rPr lang="fr-FR" sz="1200" b="1" dirty="0" smtClean="0">
                <a:solidFill>
                  <a:schemeClr val="accent6">
                    <a:lumMod val="50000"/>
                  </a:schemeClr>
                </a:solidFill>
              </a:rPr>
              <a:t>témoin </a:t>
            </a:r>
            <a:r>
              <a:rPr lang="fr-FR" sz="1200" b="1" dirty="0">
                <a:solidFill>
                  <a:schemeClr val="accent6">
                    <a:lumMod val="50000"/>
                  </a:schemeClr>
                </a:solidFill>
              </a:rPr>
              <a:t>matinée: Professeur JEANDEL</a:t>
            </a:r>
          </a:p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Faculté Médecine de Montpellier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8213124" y="5526567"/>
            <a:ext cx="322511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6">
                    <a:lumMod val="50000"/>
                  </a:schemeClr>
                </a:solidFill>
              </a:rPr>
              <a:t>Grand </a:t>
            </a:r>
            <a:r>
              <a:rPr lang="fr-FR" sz="1200" b="1">
                <a:solidFill>
                  <a:schemeClr val="accent6">
                    <a:lumMod val="50000"/>
                  </a:schemeClr>
                </a:solidFill>
              </a:rPr>
              <a:t>témoin </a:t>
            </a:r>
            <a:r>
              <a:rPr lang="fr-FR" sz="1200" b="1" smtClean="0">
                <a:solidFill>
                  <a:schemeClr val="accent6">
                    <a:lumMod val="50000"/>
                  </a:schemeClr>
                </a:solidFill>
              </a:rPr>
              <a:t>après-midi</a:t>
            </a:r>
            <a:r>
              <a:rPr lang="fr-FR" sz="1200" b="1" dirty="0">
                <a:solidFill>
                  <a:schemeClr val="accent6">
                    <a:lumMod val="50000"/>
                  </a:schemeClr>
                </a:solidFill>
              </a:rPr>
              <a:t>: Olivier GIBELIN </a:t>
            </a:r>
          </a:p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Président du conseil d’Administration de Bonjours Présence 30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823780" y="4661784"/>
            <a:ext cx="3286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>
                <a:solidFill>
                  <a:schemeClr val="accent2">
                    <a:lumMod val="50000"/>
                  </a:schemeClr>
                </a:solidFill>
              </a:rPr>
              <a:t>Après-midi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91974" y="1824574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2">
                    <a:lumMod val="50000"/>
                  </a:schemeClr>
                </a:solidFill>
              </a:rPr>
              <a:t>08h45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96090" y="2084065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2">
                    <a:lumMod val="50000"/>
                  </a:schemeClr>
                </a:solidFill>
              </a:rPr>
              <a:t>09h00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87852" y="2825469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2">
                    <a:lumMod val="50000"/>
                  </a:schemeClr>
                </a:solidFill>
              </a:rPr>
              <a:t>09h30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96090" y="3303269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00206" y="4361836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2">
                    <a:lumMod val="50000"/>
                  </a:schemeClr>
                </a:solidFill>
              </a:rPr>
              <a:t>12h30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100206" y="5037342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2">
                    <a:lumMod val="50000"/>
                  </a:schemeClr>
                </a:solidFill>
              </a:rPr>
              <a:t>13h40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87846" y="5409764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2">
                    <a:lumMod val="50000"/>
                  </a:schemeClr>
                </a:solidFill>
              </a:rPr>
              <a:t>14h00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87846" y="5675783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14h30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96084" y="5936306"/>
            <a:ext cx="665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14h40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91962" y="6240082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15h10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00200" y="6454257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15h25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EE13ADC-AA71-AA47-7FD7-20B92A5F4D81}"/>
              </a:ext>
            </a:extLst>
          </p:cNvPr>
          <p:cNvSpPr txBox="1"/>
          <p:nvPr/>
        </p:nvSpPr>
        <p:spPr>
          <a:xfrm>
            <a:off x="897918" y="3826608"/>
            <a:ext cx="5251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«  Vieillir Heureux » Alexandre Jost / Fabrique Spinoza  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D03F5F95-FEEE-8998-C3C4-1C8D4F93EDD6}"/>
              </a:ext>
            </a:extLst>
          </p:cNvPr>
          <p:cNvSpPr txBox="1"/>
          <p:nvPr/>
        </p:nvSpPr>
        <p:spPr>
          <a:xfrm>
            <a:off x="912512" y="3096802"/>
            <a:ext cx="5251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2">
                    <a:lumMod val="50000"/>
                  </a:schemeClr>
                </a:solidFill>
              </a:rPr>
              <a:t>Le dispositif ICOPE Occitanie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70987BCC-1555-5F88-00BE-E744DC53C75C}"/>
              </a:ext>
            </a:extLst>
          </p:cNvPr>
          <p:cNvSpPr txBox="1"/>
          <p:nvPr/>
        </p:nvSpPr>
        <p:spPr>
          <a:xfrm>
            <a:off x="933450" y="4957296"/>
            <a:ext cx="5340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6">
                    <a:lumMod val="50000"/>
                  </a:schemeClr>
                </a:solidFill>
              </a:rPr>
              <a:t>Reprise: les sujets de l’après-midi: Alain 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</a:rPr>
              <a:t>DAVID - ADAR</a:t>
            </a:r>
          </a:p>
          <a:p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</a:rPr>
              <a:t>Introduction: M. Olivier GIBELIN – Président du CA du Groupe Présence 30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fr-F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15F757A-0DA3-D88C-65C1-2658570041F8}"/>
              </a:ext>
            </a:extLst>
          </p:cNvPr>
          <p:cNvSpPr txBox="1"/>
          <p:nvPr/>
        </p:nvSpPr>
        <p:spPr>
          <a:xfrm>
            <a:off x="119229" y="675498"/>
            <a:ext cx="8410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50000"/>
                  </a:schemeClr>
                </a:solidFill>
              </a:rPr>
              <a:t>Aînés: Bien vieillir, vieillir bien en autonomie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058D672E-30FD-FE96-39DA-C18101AFA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7161" y="156707"/>
            <a:ext cx="856788" cy="109737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3443" y="156707"/>
            <a:ext cx="969348" cy="1097375"/>
          </a:xfrm>
          <a:prstGeom prst="rect">
            <a:avLst/>
          </a:prstGeom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CEE13ADC-AA71-AA47-7FD7-20B92A5F4D81}"/>
              </a:ext>
            </a:extLst>
          </p:cNvPr>
          <p:cNvSpPr txBox="1"/>
          <p:nvPr/>
        </p:nvSpPr>
        <p:spPr>
          <a:xfrm>
            <a:off x="902725" y="3578373"/>
            <a:ext cx="6931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</a:rPr>
              <a:t>Le regard d’un opérateur économique et bancaire/ Mme RENAULT – </a:t>
            </a:r>
            <a:r>
              <a:rPr lang="fr-FR" sz="1200" dirty="0" smtClean="0">
                <a:solidFill>
                  <a:schemeClr val="accent6">
                    <a:lumMod val="50000"/>
                  </a:schemeClr>
                </a:solidFill>
              </a:rPr>
              <a:t> Fédération nationale CA   </a:t>
            </a:r>
            <a:endParaRPr lang="fr-F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5751" y="137525"/>
            <a:ext cx="1079160" cy="1116557"/>
          </a:xfrm>
          <a:prstGeom prst="rect">
            <a:avLst/>
          </a:prstGeom>
        </p:spPr>
      </p:pic>
      <p:sp>
        <p:nvSpPr>
          <p:cNvPr id="48" name="ZoneTexte 47"/>
          <p:cNvSpPr txBox="1"/>
          <p:nvPr/>
        </p:nvSpPr>
        <p:spPr>
          <a:xfrm>
            <a:off x="104322" y="4085869"/>
            <a:ext cx="661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12h20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Parenthèse ouvrante 21"/>
          <p:cNvSpPr/>
          <p:nvPr/>
        </p:nvSpPr>
        <p:spPr>
          <a:xfrm>
            <a:off x="7908327" y="2825469"/>
            <a:ext cx="181231" cy="1821693"/>
          </a:xfrm>
          <a:prstGeom prst="leftBracke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Parenthèse ouvrante 49"/>
          <p:cNvSpPr/>
          <p:nvPr/>
        </p:nvSpPr>
        <p:spPr>
          <a:xfrm>
            <a:off x="7920681" y="4913757"/>
            <a:ext cx="181231" cy="1821693"/>
          </a:xfrm>
          <a:prstGeom prst="leftBracke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7889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205</Words>
  <Application>Microsoft Office PowerPoint</Application>
  <PresentationFormat>Grand écran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DAVID</dc:creator>
  <cp:lastModifiedBy>ALAIN DAVID</cp:lastModifiedBy>
  <cp:revision>3</cp:revision>
  <dcterms:created xsi:type="dcterms:W3CDTF">2023-05-17T16:19:00Z</dcterms:created>
  <dcterms:modified xsi:type="dcterms:W3CDTF">2023-05-17T16:32:30Z</dcterms:modified>
</cp:coreProperties>
</file>