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502" r:id="rId2"/>
    <p:sldId id="477" r:id="rId3"/>
    <p:sldId id="478" r:id="rId4"/>
    <p:sldId id="473" r:id="rId5"/>
    <p:sldId id="479" r:id="rId6"/>
    <p:sldId id="529" r:id="rId7"/>
    <p:sldId id="531" r:id="rId8"/>
    <p:sldId id="532" r:id="rId9"/>
    <p:sldId id="533" r:id="rId10"/>
    <p:sldId id="534" r:id="rId11"/>
    <p:sldId id="535" r:id="rId12"/>
    <p:sldId id="536" r:id="rId13"/>
    <p:sldId id="505" r:id="rId14"/>
    <p:sldId id="516" r:id="rId15"/>
    <p:sldId id="517" r:id="rId16"/>
    <p:sldId id="518" r:id="rId17"/>
    <p:sldId id="520" r:id="rId18"/>
    <p:sldId id="522" r:id="rId19"/>
    <p:sldId id="523" r:id="rId20"/>
    <p:sldId id="524" r:id="rId21"/>
    <p:sldId id="525" r:id="rId22"/>
    <p:sldId id="302" r:id="rId23"/>
    <p:sldId id="526" r:id="rId24"/>
    <p:sldId id="527" r:id="rId25"/>
    <p:sldId id="528" r:id="rId26"/>
    <p:sldId id="538" r:id="rId27"/>
    <p:sldId id="539" r:id="rId28"/>
    <p:sldId id="540" r:id="rId29"/>
    <p:sldId id="552" r:id="rId30"/>
    <p:sldId id="546" r:id="rId31"/>
    <p:sldId id="372" r:id="rId32"/>
    <p:sldId id="462" r:id="rId33"/>
  </p:sldIdLst>
  <p:sldSz cx="10080625" cy="7559675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44" autoAdjust="0"/>
    <p:restoredTop sz="94660"/>
  </p:normalViewPr>
  <p:slideViewPr>
    <p:cSldViewPr showGuides="1">
      <p:cViewPr varScale="1">
        <p:scale>
          <a:sx n="57" d="100"/>
          <a:sy n="57" d="100"/>
        </p:scale>
        <p:origin x="248" y="3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28"/>
    </p:cViewPr>
  </p:sorterViewPr>
  <p:notesViewPr>
    <p:cSldViewPr>
      <p:cViewPr varScale="1">
        <p:scale>
          <a:sx n="57" d="100"/>
          <a:sy n="57" d="100"/>
        </p:scale>
        <p:origin x="32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Ctr="0" compatLnSpc="0"/>
          <a:lstStyle/>
          <a:p>
            <a:pPr hangingPunct="0">
              <a:defRPr sz="1400"/>
            </a:pPr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5853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Ctr="0" compatLnSpc="0"/>
          <a:lstStyle/>
          <a:p>
            <a:pPr algn="r" hangingPunct="0">
              <a:defRPr sz="1400"/>
            </a:pPr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="b" anchorCtr="0" compatLnSpc="0"/>
          <a:lstStyle/>
          <a:p>
            <a:pPr hangingPunct="0">
              <a:defRPr sz="1400"/>
            </a:pPr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5853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="b" anchorCtr="0" compatLnSpc="0"/>
          <a:lstStyle/>
          <a:p>
            <a:pPr algn="r" hangingPunct="0">
              <a:defRPr sz="1400"/>
            </a:pPr>
            <a:fld id="{3E98F94F-80D0-4438-8023-A9FF1EDD8202}" type="slidenum">
              <a:rPr/>
              <a:pPr algn="r" hangingPunct="0">
                <a:defRPr sz="1400"/>
              </a:pPr>
              <a:t>‹N°›</a:t>
            </a:fld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62353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52475"/>
            <a:ext cx="4953000" cy="37147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679479" y="4705265"/>
            <a:ext cx="5435510" cy="44574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3845853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3845853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2046B2E-795E-4E8A-B4AE-A18E5AC8F307}" type="slidenum">
              <a:rPr/>
              <a:pPr lv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01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Arial Unicode MS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>
            <a:spLocks noGrp="1"/>
          </p:cNvSpPr>
          <p:nvPr>
            <p:ph type="sldNum" sz="quarter" idx="8"/>
          </p:nvPr>
        </p:nvSpPr>
        <p:spPr>
          <a:xfrm>
            <a:off x="3845801" y="9410698"/>
            <a:ext cx="2948321" cy="494786"/>
          </a:xfrm>
        </p:spPr>
        <p:txBody>
          <a:bodyPr wrap="square"/>
          <a:lstStyle/>
          <a:p>
            <a:pPr lvl="0" algn="l" hangingPunct="1"/>
            <a:fld id="{04D49802-6834-4E01-AB7C-275BDF3E0F47}" type="slidenum">
              <a:rPr/>
              <a:pPr lvl="0" algn="l" hangingPunct="1"/>
              <a:t>2</a:t>
            </a:fld>
            <a:endParaRPr lang="fr-FR" sz="17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C2C34E-0CA2-4B9B-B8A1-D4AE47B8DABA}" type="slidenum">
              <a:rPr/>
              <a:pPr lvl="0"/>
              <a:t>2</a:t>
            </a:fld>
            <a:endParaRPr lang="fr-FR" dirty="0"/>
          </a:p>
        </p:txBody>
      </p:sp>
      <p:sp>
        <p:nvSpPr>
          <p:cNvPr id="3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0288" y="787400"/>
            <a:ext cx="5170487" cy="3878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481" y="4705349"/>
            <a:ext cx="5435160" cy="4457259"/>
          </a:xfrm>
        </p:spPr>
        <p:txBody>
          <a:bodyPr wrap="square" lIns="86688" tIns="43344" rIns="86688" bIns="43344" anchor="t">
            <a:noAutofit/>
          </a:bodyPr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9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027A-2FBC-4965-A426-539277129F6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8C617E-1779-4B00-8AAD-F7CCC000490B}" type="slidenum">
              <a:rPr lang="fr-FR" altLang="fr-FR"/>
              <a:pPr/>
              <a:t>4</a:t>
            </a:fld>
            <a:endParaRPr lang="fr-FR" altLang="fr-FR" dirty="0"/>
          </a:p>
        </p:txBody>
      </p:sp>
      <p:sp>
        <p:nvSpPr>
          <p:cNvPr id="48129" name="Text Box 1">
            <a:extLst>
              <a:ext uri="{FF2B5EF4-FFF2-40B4-BE49-F238E27FC236}">
                <a16:creationId xmlns:a16="http://schemas.microsoft.com/office/drawing/2014/main" id="{40D1A5E7-5932-4BCD-A14C-1A1D6E65B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256" y="9411238"/>
            <a:ext cx="2947726" cy="49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F0EE0DD1-2F0A-4C19-AFDF-A1AB93970E1E}" type="slidenum">
              <a:rPr lang="fr-FR" altLang="fr-FR">
                <a:latin typeface="+mn-lt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fr-FR" altLang="fr-FR" dirty="0">
              <a:latin typeface="+mn-lt" charset="0"/>
              <a:cs typeface="+mn-ea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D4E85127-4967-4A46-BD2C-9BA40816CD7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0288" y="787400"/>
            <a:ext cx="5170487" cy="3878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3E06F28-E375-4A41-985D-FDFEEB702E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843" y="4704850"/>
            <a:ext cx="5435296" cy="44574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>
            <a:spLocks noGrp="1"/>
          </p:cNvSpPr>
          <p:nvPr>
            <p:ph type="sldNum" sz="quarter" idx="8"/>
          </p:nvPr>
        </p:nvSpPr>
        <p:spPr>
          <a:xfrm>
            <a:off x="3845801" y="9410698"/>
            <a:ext cx="2948321" cy="494786"/>
          </a:xfrm>
        </p:spPr>
        <p:txBody>
          <a:bodyPr wrap="square"/>
          <a:lstStyle/>
          <a:p>
            <a:pPr lvl="0" algn="l" hangingPunct="1"/>
            <a:fld id="{BBA5AF9C-C2A3-4F4E-99B7-D283EC6F9767}" type="slidenum">
              <a:rPr/>
              <a:pPr lvl="0" algn="l" hangingPunct="1"/>
              <a:t>5</a:t>
            </a:fld>
            <a:endParaRPr lang="fr-FR" sz="17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86A9AE-F06E-4D6C-B659-35550F93ECEE}" type="slidenum">
              <a:rPr/>
              <a:pPr lvl="0"/>
              <a:t>5</a:t>
            </a:fld>
            <a:endParaRPr lang="fr-FR" dirty="0"/>
          </a:p>
        </p:txBody>
      </p:sp>
      <p:sp>
        <p:nvSpPr>
          <p:cNvPr id="3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0288" y="787400"/>
            <a:ext cx="5170487" cy="3878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481" y="4705349"/>
            <a:ext cx="5435160" cy="4457259"/>
          </a:xfrm>
        </p:spPr>
        <p:txBody>
          <a:bodyPr wrap="square" lIns="86688" tIns="43344" rIns="86688" bIns="43344" anchor="t">
            <a:noAutofit/>
          </a:bodyPr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39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Loto 1270,12 et cocktail 76.86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046B2E-795E-4E8A-B4AE-A18E5AC8F307}" type="slidenum">
              <a:rPr lang="fr-FR" smtClean="0"/>
              <a:pPr lvl="0"/>
              <a:t>7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1 -</a:t>
            </a:r>
            <a:r>
              <a:rPr lang="fr-FR" baseline="0" dirty="0"/>
              <a:t> M</a:t>
            </a:r>
            <a:r>
              <a:rPr lang="fr-FR" dirty="0"/>
              <a:t>arrons glacés</a:t>
            </a:r>
          </a:p>
          <a:p>
            <a:r>
              <a:rPr lang="fr-FR" dirty="0"/>
              <a:t>2 - F.F Section 1456,24</a:t>
            </a:r>
            <a:r>
              <a:rPr lang="fr-FR" baseline="0" dirty="0"/>
              <a:t> FF comités 198,88 F.D 1216,35</a:t>
            </a:r>
          </a:p>
          <a:p>
            <a:r>
              <a:rPr lang="fr-FR" baseline="0" dirty="0"/>
              <a:t>4 - Sortie 1064,71 AA section 95,00 ordi 431,17 livres 450,50</a:t>
            </a:r>
          </a:p>
          <a:p>
            <a:r>
              <a:rPr lang="fr-FR" baseline="0" dirty="0"/>
              <a:t>5 - Transfert de contributions volontaires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046B2E-795E-4E8A-B4AE-A18E5AC8F307}" type="slidenum">
              <a:rPr lang="fr-FR" smtClean="0"/>
              <a:pPr lvl="0"/>
              <a:t>8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046B2E-795E-4E8A-B4AE-A18E5AC8F307}" type="slidenum">
              <a:rPr lang="fr-FR" smtClean="0"/>
              <a:pPr lvl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389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046B2E-795E-4E8A-B4AE-A18E5AC8F307}" type="slidenum">
              <a:rPr lang="fr-FR" smtClean="0"/>
              <a:pPr lvl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47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>
            <a:extLst>
              <a:ext uri="{FF2B5EF4-FFF2-40B4-BE49-F238E27FC236}">
                <a16:creationId xmlns:a16="http://schemas.microsoft.com/office/drawing/2014/main" id="{E56B2757-3C65-25C9-6E01-5112EB2BF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ce réservé des notes 2">
            <a:extLst>
              <a:ext uri="{FF2B5EF4-FFF2-40B4-BE49-F238E27FC236}">
                <a16:creationId xmlns:a16="http://schemas.microsoft.com/office/drawing/2014/main" id="{112C9CCE-70C5-576C-C13A-5F913D673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0AFD03-46A6-01E6-C542-00F4DF646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F91E68-BE3C-4661-93D5-ED63855C5EC1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20750" y="752475"/>
            <a:ext cx="4951413" cy="3714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46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6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9AAD0-197B-E94C-815D-920D7C8081F1}"/>
              </a:ext>
            </a:extLst>
          </p:cNvPr>
          <p:cNvSpPr/>
          <p:nvPr userDrawn="1"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7DAAA2-5642-FB44-8B20-9957BE039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309">
            <a:off x="5687603" y="-29406"/>
            <a:ext cx="8045090" cy="151781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5D380B-A68C-FD42-B2E1-77885DE222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0" y="217115"/>
            <a:ext cx="2457152" cy="11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55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2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9AAD0-197B-E94C-815D-920D7C8081F1}"/>
              </a:ext>
            </a:extLst>
          </p:cNvPr>
          <p:cNvSpPr/>
          <p:nvPr userDrawn="1"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222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4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A52558-98C8-214F-987A-996586E4F4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" y="219349"/>
            <a:ext cx="2452508" cy="11797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84C081-2C6D-EB49-A7F0-5A3B04119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0" y="4114682"/>
            <a:ext cx="2161308" cy="34449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67ADA4-4D41-0E4C-A79B-9004315BE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6"/>
          <a:stretch/>
        </p:blipFill>
        <p:spPr>
          <a:xfrm>
            <a:off x="7889185" y="4114682"/>
            <a:ext cx="2191440" cy="34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704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6113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7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69303E9-1205-054F-84BB-825BE8033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136">
            <a:off x="5068094" y="875532"/>
            <a:ext cx="5762800" cy="73988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244535-BEDC-D940-9C9A-948EC7DB9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" y="219349"/>
            <a:ext cx="2452508" cy="11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23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fld id="{0176EBF8-23C8-4BC5-929F-E975F71DD479}" type="slidenum">
              <a:rPr/>
              <a:pPr lv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7152463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fld id="{0B54EB24-4124-4E59-8AFE-9505BF52EC7C}" type="slidenum">
              <a:rPr/>
              <a:pPr lv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688190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4304" y="6887160"/>
            <a:ext cx="2348280" cy="52128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07/03/2016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526872" y="6887160"/>
            <a:ext cx="3195000" cy="52128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AG 2016 SMLH Section du Gard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336689" y="6887160"/>
            <a:ext cx="2348280" cy="52128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98FE32E0-8423-4D0C-8122-2C3C3A5E8AB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408613"/>
      </p:ext>
    </p:extLst>
  </p:cSld>
  <p:clrMapOvr>
    <a:masterClrMapping/>
  </p:clrMapOvr>
  <p:transition spd="slow">
    <p:wipe dir="r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fld id="{35005BFD-D451-415A-B882-9EAB7F898453}" type="slidenum">
              <a:rPr/>
              <a:pPr lv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475049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logo, cercle&#10;&#10;Description générée automatiquement">
            <a:extLst>
              <a:ext uri="{FF2B5EF4-FFF2-40B4-BE49-F238E27FC236}">
                <a16:creationId xmlns:a16="http://schemas.microsoft.com/office/drawing/2014/main" id="{129F8F6C-B7BF-042A-081E-C9F9073C755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6467070"/>
            <a:ext cx="777293" cy="914097"/>
          </a:xfrm>
          <a:prstGeom prst="rect">
            <a:avLst/>
          </a:prstGeom>
        </p:spPr>
      </p:pic>
      <p:sp>
        <p:nvSpPr>
          <p:cNvPr id="4" name="Texte du titre"/>
          <p:cNvSpPr txBox="1">
            <a:spLocks noGrp="1"/>
          </p:cNvSpPr>
          <p:nvPr>
            <p:ph type="title"/>
          </p:nvPr>
        </p:nvSpPr>
        <p:spPr>
          <a:xfrm>
            <a:off x="820645" y="402483"/>
            <a:ext cx="8566937" cy="14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976896" y="7039276"/>
            <a:ext cx="410686" cy="337332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 defTabSz="756026">
              <a:defRPr sz="992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" name="Image 2" descr="Une image contenant texte, arme&#10;&#10;Description générée automatiquement">
            <a:extLst>
              <a:ext uri="{FF2B5EF4-FFF2-40B4-BE49-F238E27FC236}">
                <a16:creationId xmlns:a16="http://schemas.microsoft.com/office/drawing/2014/main" id="{77B511F6-9ED5-5EA5-378E-8FCB1C1DC06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701301" y="107429"/>
            <a:ext cx="2379324" cy="77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3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56" r:id="rId9"/>
  </p:sldLayoutIdLst>
  <p:transition spd="med"/>
  <p:hf hdr="0" ftr="0" dt="0"/>
  <p:txStyles>
    <p:titleStyle>
      <a:lvl1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1pPr>
      <a:lvl2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2pPr>
      <a:lvl3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3pPr>
      <a:lvl4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4pPr>
      <a:lvl5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5pPr>
      <a:lvl6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6pPr>
      <a:lvl7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7pPr>
      <a:lvl8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8pPr>
      <a:lvl9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9pPr>
    </p:titleStyle>
    <p:bodyStyle>
      <a:lvl1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1pPr>
      <a:lvl2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2pPr>
      <a:lvl3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3pPr>
      <a:lvl4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4pPr>
      <a:lvl5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5pPr>
      <a:lvl6pPr marL="1113010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6pPr>
      <a:lvl7pPr marL="1302012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7pPr>
      <a:lvl8pPr marL="1491013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8pPr>
      <a:lvl9pPr marL="1680015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9pPr>
    </p:bodyStyle>
    <p:otherStyle>
      <a:lvl1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32673BD-51FD-4C38-BCC8-6E316E533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491805"/>
            <a:ext cx="10080624" cy="1931988"/>
          </a:xfrm>
        </p:spPr>
        <p:txBody>
          <a:bodyPr>
            <a:normAutofit/>
          </a:bodyPr>
          <a:lstStyle/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Claude </a:t>
            </a:r>
            <a:r>
              <a:rPr lang="fr-FR" sz="3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Dabos</a:t>
            </a:r>
            <a:endParaRPr lang="fr-FR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Secrétaire de la section du Gard</a:t>
            </a:r>
          </a:p>
        </p:txBody>
      </p:sp>
      <p:sp>
        <p:nvSpPr>
          <p:cNvPr id="5" name="Espace réservé du texte 74">
            <a:extLst>
              <a:ext uri="{FF2B5EF4-FFF2-40B4-BE49-F238E27FC236}">
                <a16:creationId xmlns:a16="http://schemas.microsoft.com/office/drawing/2014/main" id="{997247C4-2D73-A0C2-8A05-D5EE9B24713D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dirty="0">
                <a:solidFill>
                  <a:srgbClr val="FFFFFF"/>
                </a:solidFill>
                <a:ea typeface="Arial Unicode MS" pitchFamily="2"/>
                <a:cs typeface="Mangal" pitchFamily="2"/>
              </a:rPr>
              <a:t>Effectifs de la section</a:t>
            </a:r>
            <a:endParaRPr lang="fr-FR" sz="3300" b="1" i="0" u="none" strike="noStrike" kern="1200" dirty="0">
              <a:ln>
                <a:noFill/>
              </a:ln>
              <a:solidFill>
                <a:srgbClr val="FFFFFF"/>
              </a:solidFill>
              <a:ea typeface="Arial Unicode MS" pitchFamily="2"/>
              <a:cs typeface="Mangal" pitchFamily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A657E0-2670-8FAF-EE32-DBA10CE6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8" y="0"/>
            <a:ext cx="754112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477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 année 2023 </a:t>
            </a: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1007864" y="2201748"/>
            <a:ext cx="8136904" cy="4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compte « HEA » : les recettes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252" y="3048040"/>
            <a:ext cx="10061373" cy="3747421"/>
          </a:xfrm>
          <a:prstGeom prst="rect">
            <a:avLst/>
          </a:prstGeom>
        </p:spPr>
        <p:txBody>
          <a:bodyPr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defRPr/>
            </a:pPr>
            <a:r>
              <a:rPr lang="fr-FR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dons:</a:t>
            </a:r>
          </a:p>
          <a:p>
            <a:pPr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Retour du siège de 100 % de l’ensemble des dons spécifiques passés par la Section.</a:t>
            </a:r>
          </a:p>
          <a:p>
            <a:pPr lvl="1"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- Non sociétaires :</a:t>
            </a:r>
          </a:p>
          <a:p>
            <a:pPr lvl="1"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	  Crédit Agricole :</a:t>
            </a:r>
            <a:r>
              <a:rPr lang="fr-FR" sz="2000" dirty="0">
                <a:solidFill>
                  <a:sysClr val="windowText" lastClr="000000"/>
                </a:solidFill>
                <a:latin typeface="Arial" pitchFamily="34" charset="0"/>
              </a:rPr>
              <a:t>         	2000,00 €</a:t>
            </a:r>
          </a:p>
          <a:p>
            <a:pPr lvl="1">
              <a:defRPr/>
            </a:pPr>
            <a:r>
              <a:rPr lang="fr-FR" sz="2000" dirty="0">
                <a:solidFill>
                  <a:sysClr val="windowText" lastClr="000000"/>
                </a:solidFill>
                <a:latin typeface="Arial" pitchFamily="34" charset="0"/>
              </a:rPr>
              <a:t>	   CARAC 			1000,00 €	</a:t>
            </a:r>
          </a:p>
          <a:p>
            <a:pPr lvl="1">
              <a:defRPr/>
            </a:pPr>
            <a:r>
              <a:rPr lang="fr-FR" sz="2000" dirty="0">
                <a:solidFill>
                  <a:sysClr val="windowText" lastClr="000000"/>
                </a:solidFill>
                <a:latin typeface="Arial" pitchFamily="34" charset="0"/>
              </a:rPr>
              <a:t>	    Lions				  500,00 €</a:t>
            </a:r>
          </a:p>
          <a:p>
            <a:pPr lvl="1"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- Sociétaires </a:t>
            </a:r>
            <a:r>
              <a:rPr lang="fr-FR" sz="2000" dirty="0">
                <a:solidFill>
                  <a:sysClr val="windowText" lastClr="000000"/>
                </a:solidFill>
                <a:latin typeface="Arial" pitchFamily="34" charset="0"/>
              </a:rPr>
              <a:t>:                                  3980,00 €</a:t>
            </a:r>
          </a:p>
          <a:p>
            <a:pPr lvl="1">
              <a:defRPr/>
            </a:pPr>
            <a:endParaRPr lang="fr-FR" b="1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b="1" dirty="0">
                <a:solidFill>
                  <a:sysClr val="windowText" lastClr="000000"/>
                </a:solidFill>
              </a:rPr>
              <a:t>		</a:t>
            </a:r>
            <a:r>
              <a:rPr lang="fr-FR" sz="2800" b="1" dirty="0">
                <a:solidFill>
                  <a:sysClr val="windowText" lastClr="000000"/>
                </a:solidFill>
              </a:rPr>
              <a:t>Soit : 7480,00 € pour l’année 2023</a:t>
            </a:r>
          </a:p>
          <a:p>
            <a:pPr>
              <a:defRPr/>
            </a:pPr>
            <a:endParaRPr lang="fr-FR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F80671-CBF7-AF9D-CB9F-F82D2A24C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62688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 année 2023 </a:t>
            </a: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1007864" y="2201748"/>
            <a:ext cx="8136904" cy="4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compte « HEA » : les dépenses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252" y="3048040"/>
            <a:ext cx="10061373" cy="3747421"/>
          </a:xfrm>
          <a:prstGeom prst="rect">
            <a:avLst/>
          </a:prstGeom>
        </p:spPr>
        <p:txBody>
          <a:bodyPr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defRPr/>
            </a:pPr>
            <a:r>
              <a:rPr lang="fr-F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frais de fonctionnement :</a:t>
            </a:r>
          </a:p>
          <a:p>
            <a:pPr>
              <a:buFontTx/>
              <a:buChar char="-"/>
              <a:defRPr/>
            </a:pPr>
            <a:r>
              <a:rPr lang="fr-FR" sz="2400" dirty="0">
                <a:solidFill>
                  <a:sysClr val="windowText" lastClr="000000"/>
                </a:solidFill>
              </a:rPr>
              <a:t> Frais de jury : 			    	  330,00 €</a:t>
            </a:r>
          </a:p>
          <a:p>
            <a:pPr>
              <a:buFontTx/>
              <a:buChar char="-"/>
              <a:defRPr/>
            </a:pPr>
            <a:r>
              <a:rPr lang="fr-FR" sz="2400" dirty="0">
                <a:solidFill>
                  <a:sysClr val="windowText" lastClr="000000"/>
                </a:solidFill>
              </a:rPr>
              <a:t> Achats (médailles, flyers) : 	  	  624,62 €</a:t>
            </a:r>
          </a:p>
          <a:p>
            <a:pPr>
              <a:buFontTx/>
              <a:buChar char="-"/>
              <a:defRPr/>
            </a:pPr>
            <a:r>
              <a:rPr lang="fr-FR" sz="2400" dirty="0">
                <a:solidFill>
                  <a:sysClr val="windowText" lastClr="000000"/>
                </a:solidFill>
              </a:rPr>
              <a:t> Cérémonies (Candiac et Paris) : 	2904,12 €</a:t>
            </a:r>
          </a:p>
          <a:p>
            <a:pPr>
              <a:buFontTx/>
              <a:buChar char="-"/>
              <a:defRPr/>
            </a:pPr>
            <a:r>
              <a:rPr lang="fr-FR" sz="2400" dirty="0">
                <a:solidFill>
                  <a:sysClr val="windowText" lastClr="000000"/>
                </a:solidFill>
              </a:rPr>
              <a:t> Prix: </a:t>
            </a:r>
            <a:r>
              <a:rPr lang="fr-FR" sz="2400" b="1" dirty="0">
                <a:solidFill>
                  <a:sysClr val="windowText" lastClr="000000"/>
                </a:solidFill>
              </a:rPr>
              <a:t>						</a:t>
            </a:r>
            <a:r>
              <a:rPr lang="fr-FR" sz="2400" dirty="0">
                <a:solidFill>
                  <a:sysClr val="windowText" lastClr="000000"/>
                </a:solidFill>
              </a:rPr>
              <a:t>5800,00 €</a:t>
            </a:r>
          </a:p>
          <a:p>
            <a:pPr>
              <a:defRPr/>
            </a:pPr>
            <a:r>
              <a:rPr lang="fr-FR" b="1" dirty="0">
                <a:solidFill>
                  <a:sysClr val="windowText" lastClr="000000"/>
                </a:solidFill>
              </a:rPr>
              <a:t>              Soit : 9658,74 € pour l’année 2023</a:t>
            </a:r>
          </a:p>
          <a:p>
            <a:pPr>
              <a:defRPr/>
            </a:pPr>
            <a:endParaRPr lang="fr-FR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D486A5-53CA-8D6A-280B-2C2B473EC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902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 année 2023 </a:t>
            </a: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1079872" y="2201748"/>
            <a:ext cx="8064896" cy="4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>
            <a:normAutofit fontScale="5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Compte « HEA » : soldes bancaire et comptable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96498" y="3364423"/>
            <a:ext cx="309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13146,04 €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88331" y="3364422"/>
            <a:ext cx="302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15324,98</a:t>
            </a:r>
            <a:r>
              <a:rPr lang="fr-FR" sz="3600" b="1" dirty="0">
                <a:solidFill>
                  <a:srgbClr val="00B050"/>
                </a:solidFill>
              </a:rPr>
              <a:t> </a:t>
            </a:r>
            <a:r>
              <a:rPr lang="fr-FR" sz="3600" b="1" dirty="0">
                <a:solidFill>
                  <a:srgbClr val="0070C0"/>
                </a:solidFill>
              </a:rPr>
              <a:t>€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816178" y="3995365"/>
            <a:ext cx="3353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FF0000"/>
                </a:solidFill>
              </a:rPr>
              <a:t>-2178,94 €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06264" y="2995091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caisse le 31/12/2022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48968" y="2995091"/>
            <a:ext cx="30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caisse le 31/12/2023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3E6CF6-8399-4D84-AA93-9078CF153CEC}"/>
              </a:ext>
            </a:extLst>
          </p:cNvPr>
          <p:cNvSpPr txBox="1"/>
          <p:nvPr/>
        </p:nvSpPr>
        <p:spPr>
          <a:xfrm>
            <a:off x="1734986" y="4791143"/>
            <a:ext cx="1158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recettes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8FD200-C8FC-4372-8F01-5953FE670B2F}"/>
              </a:ext>
            </a:extLst>
          </p:cNvPr>
          <p:cNvSpPr txBox="1"/>
          <p:nvPr/>
        </p:nvSpPr>
        <p:spPr>
          <a:xfrm>
            <a:off x="7169644" y="4676105"/>
            <a:ext cx="1543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dépenses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8E2A76-6EE6-404C-B180-9C16E8190806}"/>
              </a:ext>
            </a:extLst>
          </p:cNvPr>
          <p:cNvSpPr txBox="1"/>
          <p:nvPr/>
        </p:nvSpPr>
        <p:spPr>
          <a:xfrm>
            <a:off x="1217734" y="5160475"/>
            <a:ext cx="259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7480,00</a:t>
            </a:r>
            <a:r>
              <a:rPr lang="fr-FR" sz="3600" b="1" dirty="0">
                <a:solidFill>
                  <a:srgbClr val="00B050"/>
                </a:solidFill>
              </a:rPr>
              <a:t> </a:t>
            </a:r>
            <a:r>
              <a:rPr lang="fr-FR" sz="3600" b="1" dirty="0">
                <a:solidFill>
                  <a:srgbClr val="0070C0"/>
                </a:solidFill>
              </a:rPr>
              <a:t>€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B21408-17CF-4F0F-BE79-F73E7540A828}"/>
              </a:ext>
            </a:extLst>
          </p:cNvPr>
          <p:cNvSpPr txBox="1"/>
          <p:nvPr/>
        </p:nvSpPr>
        <p:spPr>
          <a:xfrm>
            <a:off x="6696498" y="506445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9658,94€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B4FFB1-A971-4BA4-AAC5-84335C4D0558}"/>
              </a:ext>
            </a:extLst>
          </p:cNvPr>
          <p:cNvSpPr txBox="1"/>
          <p:nvPr/>
        </p:nvSpPr>
        <p:spPr>
          <a:xfrm>
            <a:off x="3784931" y="5625718"/>
            <a:ext cx="3353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FF0000"/>
                </a:solidFill>
              </a:rPr>
              <a:t>-2178,94 €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15F2D9-4533-E94A-6403-6B10DF3F1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855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32673BD-51FD-4C38-BCC8-6E316E533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491805"/>
            <a:ext cx="10080624" cy="2436026"/>
          </a:xfrm>
        </p:spPr>
        <p:txBody>
          <a:bodyPr>
            <a:normAutofit lnSpcReduction="10000"/>
          </a:bodyPr>
          <a:lstStyle/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PIGÉ</a:t>
            </a:r>
          </a:p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Présidente du Comité Nîmes-Castanet</a:t>
            </a:r>
          </a:p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</a:p>
          <a:p>
            <a:pPr marL="0" marR="0" lvl="0" indent="0" algn="ctr" defTabSz="756007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utiger 65 Bold"/>
                <a:sym typeface="Frutiger 65 Bold"/>
              </a:rPr>
              <a:t>Jean-François SERRANO</a:t>
            </a:r>
          </a:p>
          <a:p>
            <a:pPr marL="0" marR="0" lvl="0" indent="0" algn="ctr" defTabSz="756007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utiger 65 Bold"/>
                <a:sym typeface="Frutiger 65 Bold"/>
              </a:rPr>
              <a:t>Vice-président de la section gardoise</a:t>
            </a:r>
          </a:p>
          <a:p>
            <a:endParaRPr lang="fr-FR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texte 74">
            <a:extLst>
              <a:ext uri="{FF2B5EF4-FFF2-40B4-BE49-F238E27FC236}">
                <a16:creationId xmlns:a16="http://schemas.microsoft.com/office/drawing/2014/main" id="{19DC1362-AF05-E913-ACE3-EC7A8592C692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Grand prix des apprentis du Gard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6719B0-DFE2-1BDA-95C5-10720055A9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8" y="0"/>
            <a:ext cx="754112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8804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>
            <a:extLst>
              <a:ext uri="{FF2B5EF4-FFF2-40B4-BE49-F238E27FC236}">
                <a16:creationId xmlns:a16="http://schemas.microsoft.com/office/drawing/2014/main" id="{56C00B8A-3E09-5EE1-56C4-23199B0ED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007618"/>
            <a:ext cx="10080625" cy="1905668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/>
            </a:r>
            <a:b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</a:br>
            <a: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/>
            </a:r>
            <a:b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</a:br>
            <a: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GRAND PRIX DES APPRENTIS</a:t>
            </a:r>
            <a:b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</a:br>
            <a:r>
              <a:rPr lang="fr-FR" altLang="fr-FR" sz="3086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2024</a:t>
            </a:r>
            <a:r>
              <a:rPr lang="fr-FR" altLang="fr-FR" sz="3968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/>
            </a:r>
            <a:br>
              <a:rPr lang="fr-FR" altLang="fr-FR" sz="3968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</a:br>
            <a:r>
              <a:rPr lang="fr-FR" altLang="fr-FR" sz="3086" b="1" dirty="0">
                <a:solidFill>
                  <a:srgbClr val="94A3BA"/>
                </a:solidFill>
                <a:highlight>
                  <a:srgbClr val="FFFFFF"/>
                </a:highlight>
              </a:rPr>
              <a:t/>
            </a:r>
            <a:br>
              <a:rPr lang="fr-FR" altLang="fr-FR" sz="3086" b="1" dirty="0">
                <a:solidFill>
                  <a:srgbClr val="94A3BA"/>
                </a:solidFill>
                <a:highlight>
                  <a:srgbClr val="FFFFFF"/>
                </a:highlight>
              </a:rPr>
            </a:br>
            <a:endParaRPr lang="fr-FR" altLang="fr-FR" sz="2205" b="1" dirty="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CC0F83-6FFC-8F92-C59A-482842F00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6212" y="4201570"/>
            <a:ext cx="7055697" cy="1666499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Valoriser l’apprentissage et l’alternance pour toutes les branches professionnelles</a:t>
            </a:r>
          </a:p>
        </p:txBody>
      </p:sp>
      <p:pic>
        <p:nvPicPr>
          <p:cNvPr id="19460" name="Image 4">
            <a:extLst>
              <a:ext uri="{FF2B5EF4-FFF2-40B4-BE49-F238E27FC236}">
                <a16:creationId xmlns:a16="http://schemas.microsoft.com/office/drawing/2014/main" id="{58B6274C-1E67-3FE3-D3C0-FA286840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69199"/>
            <a:ext cx="2019413" cy="14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texte 74">
            <a:extLst>
              <a:ext uri="{FF2B5EF4-FFF2-40B4-BE49-F238E27FC236}">
                <a16:creationId xmlns:a16="http://schemas.microsoft.com/office/drawing/2014/main" id="{23792B2A-BECC-9D55-D5D4-F72E42FAB958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Grand prix des apprentis du Gard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C4B2A0-6880-EC17-F6DE-E384BFB8F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9A36DE-B385-14EA-06F7-FF55E0F7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485" y="2658679"/>
            <a:ext cx="9071610" cy="4900996"/>
          </a:xfrm>
        </p:spPr>
        <p:txBody>
          <a:bodyPr rtlCol="0">
            <a:normAutofit fontScale="55000" lnSpcReduction="20000"/>
          </a:bodyPr>
          <a:lstStyle/>
          <a:p>
            <a:pPr lvl="1">
              <a:buNone/>
              <a:defRPr/>
            </a:pPr>
            <a:r>
              <a:rPr lang="fr-FR" sz="4630" b="1" dirty="0">
                <a:solidFill>
                  <a:srgbClr val="FF0000"/>
                </a:solidFill>
              </a:rPr>
              <a:t>Les Prix de la Légion d’honneur du Gard ont 10 ans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2015 : 3 lauréats pour un montant de 1000 €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 : 5 lauréats pour un montant de 5000 €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2017 : 4 lauréats pour un montant de 3500 €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 : 4 lauréats pour un montant de 4000 €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2019 : 5 lauréats pour un montant de 4000 €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 : 4 lauréats pour un montant de 3500 €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 :Non organisé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 : 10 lauréats pour un montant de 5600 €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 : 20 lauréats pour un montant de 6600 €</a:t>
            </a:r>
          </a:p>
          <a:p>
            <a:pPr lvl="2">
              <a:buFont typeface="Wingdings 3" charset="2"/>
              <a:buChar char=""/>
              <a:defRPr/>
            </a:pPr>
            <a:r>
              <a:rPr lang="fr-FR" sz="46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 :         20 prix seront attribués</a:t>
            </a:r>
          </a:p>
        </p:txBody>
      </p:sp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408EE994-885E-721A-7786-DBA7C5835A4A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Historique du Prix pour notre section gardoise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222A30B9-6003-A67D-BC4F-ADBDCAF8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69199"/>
            <a:ext cx="2019413" cy="14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1948BA-2D15-04E5-CCDA-A1F1E8AE8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5A53233D-7172-22B0-65DA-FEA1F0AD5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88434"/>
            <a:ext cx="10080625" cy="4392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527" dirty="0">
                <a:solidFill>
                  <a:schemeClr val="tx1"/>
                </a:solidFill>
              </a:rPr>
              <a:t>Etablissements partenaires</a:t>
            </a:r>
          </a:p>
        </p:txBody>
      </p:sp>
      <p:sp>
        <p:nvSpPr>
          <p:cNvPr id="23555" name="Espace réservé du contenu 2">
            <a:extLst>
              <a:ext uri="{FF2B5EF4-FFF2-40B4-BE49-F238E27FC236}">
                <a16:creationId xmlns:a16="http://schemas.microsoft.com/office/drawing/2014/main" id="{26DF1F9B-5C3E-2DE6-F0E3-3D27F9B69A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07863" y="2627710"/>
            <a:ext cx="9072761" cy="4931965"/>
          </a:xfrm>
        </p:spPr>
        <p:txBody>
          <a:bodyPr>
            <a:noAutofit/>
          </a:bodyPr>
          <a:lstStyle/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→  Lycées professionnels :</a:t>
            </a:r>
          </a:p>
          <a:p>
            <a:pPr lvl="2" eaLnBrk="1" hangingPunct="1">
              <a:buClr>
                <a:srgbClr val="A53010"/>
              </a:buClr>
            </a:pPr>
            <a:r>
              <a:rPr lang="fr-FR" altLang="fr-FR" sz="1400" b="1" dirty="0">
                <a:solidFill>
                  <a:schemeClr val="tx1"/>
                </a:solidFill>
              </a:rPr>
              <a:t>	Lycée  Charles GIDE à  Uzès,  Lycée Frédéric MISTRAL, Lycée Jules Raimu  à Nîmes  	Lycée Paul LANGEVIN à Beaucaire, Lycée Marie Curie à Saint Jean du Gard</a:t>
            </a:r>
          </a:p>
          <a:p>
            <a:pPr lvl="2" eaLnBrk="1" hangingPunct="1">
              <a:buClr>
                <a:srgbClr val="A53010"/>
              </a:buClr>
            </a:pPr>
            <a:endParaRPr lang="fr-FR" altLang="fr-FR" sz="1400" b="1" dirty="0">
              <a:solidFill>
                <a:schemeClr val="tx1"/>
              </a:solidFill>
            </a:endParaRP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  →  </a:t>
            </a:r>
            <a:r>
              <a:rPr lang="fr-FR" altLang="fr-FR" sz="1400" b="1" dirty="0">
                <a:solidFill>
                  <a:schemeClr val="tx1"/>
                </a:solidFill>
              </a:rPr>
              <a:t>Chambre d’agriculture: </a:t>
            </a:r>
          </a:p>
          <a:p>
            <a:pPr lvl="2" eaLnBrk="1" hangingPunct="1">
              <a:buClr>
                <a:srgbClr val="A53010"/>
              </a:buClr>
            </a:pPr>
            <a:r>
              <a:rPr lang="fr-FR" altLang="fr-FR" sz="1400" b="1" dirty="0">
                <a:solidFill>
                  <a:schemeClr val="tx1"/>
                </a:solidFill>
              </a:rPr>
              <a:t>	- Maison Familiale et Rurale Saint Hippolyte du Fort,</a:t>
            </a: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	- Maison Familiale et Rurale</a:t>
            </a:r>
            <a:r>
              <a:rPr lang="fr-FR" altLang="fr-FR" sz="1400" b="1" dirty="0">
                <a:solidFill>
                  <a:schemeClr val="tx1"/>
                </a:solidFill>
              </a:rPr>
              <a:t> Uzès</a:t>
            </a: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	- Maison Familiale et Rurale</a:t>
            </a:r>
            <a:r>
              <a:rPr lang="fr-FR" altLang="fr-FR" sz="1400" b="1" dirty="0">
                <a:solidFill>
                  <a:schemeClr val="tx1"/>
                </a:solidFill>
              </a:rPr>
              <a:t>  Vézénobres</a:t>
            </a: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  →  </a:t>
            </a:r>
            <a:r>
              <a:rPr lang="fr-FR" altLang="fr-FR" sz="1400" b="1" dirty="0">
                <a:solidFill>
                  <a:schemeClr val="tx1"/>
                </a:solidFill>
              </a:rPr>
              <a:t>Chambre des Métiers  : I.R.M.F.A</a:t>
            </a:r>
          </a:p>
          <a:p>
            <a:pPr lvl="2" eaLnBrk="1" hangingPunct="1">
              <a:buClr>
                <a:srgbClr val="A53010"/>
              </a:buClr>
            </a:pPr>
            <a:endParaRPr kumimoji="0" lang="fr-FR" altLang="fr-FR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65 Bold"/>
              <a:sym typeface="Frutiger 65 Bold"/>
            </a:endParaRP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  →  </a:t>
            </a:r>
            <a:r>
              <a:rPr lang="fr-FR" altLang="fr-FR" sz="1400" b="1" dirty="0">
                <a:solidFill>
                  <a:schemeClr val="tx1"/>
                </a:solidFill>
              </a:rPr>
              <a:t>Chambre de Commerce :   PURPLE Campus</a:t>
            </a:r>
          </a:p>
          <a:p>
            <a:pPr lvl="2" eaLnBrk="1" hangingPunct="1">
              <a:buClr>
                <a:srgbClr val="A53010"/>
              </a:buClr>
            </a:pPr>
            <a:endParaRPr lang="fr-FR" altLang="fr-FR" sz="1400" b="1" dirty="0">
              <a:solidFill>
                <a:schemeClr val="tx1"/>
              </a:solidFill>
            </a:endParaRP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  →  </a:t>
            </a:r>
            <a:r>
              <a:rPr lang="fr-FR" altLang="fr-FR" sz="1400" b="1" dirty="0">
                <a:solidFill>
                  <a:schemeClr val="tx1"/>
                </a:solidFill>
              </a:rPr>
              <a:t>Institut d’ALZON :</a:t>
            </a:r>
          </a:p>
          <a:p>
            <a:pPr lvl="2" eaLnBrk="1" hangingPunct="1">
              <a:buClr>
                <a:srgbClr val="A53010"/>
              </a:buClr>
            </a:pPr>
            <a:r>
              <a:rPr lang="fr-FR" altLang="fr-FR" sz="1400" b="1" dirty="0">
                <a:solidFill>
                  <a:schemeClr val="tx1"/>
                </a:solidFill>
              </a:rPr>
              <a:t>	CFA Nîmes / Beaucaire / </a:t>
            </a:r>
            <a:r>
              <a:rPr lang="fr-FR" altLang="fr-FR" sz="1400" b="1" dirty="0" err="1">
                <a:solidFill>
                  <a:schemeClr val="tx1"/>
                </a:solidFill>
              </a:rPr>
              <a:t>Vestric</a:t>
            </a:r>
            <a:r>
              <a:rPr lang="fr-FR" altLang="fr-FR" sz="1400" b="1" dirty="0">
                <a:solidFill>
                  <a:schemeClr val="tx1"/>
                </a:solidFill>
              </a:rPr>
              <a:t> / Garons/ Le GRAU DU ROI</a:t>
            </a:r>
          </a:p>
          <a:p>
            <a:pPr lvl="2" eaLnBrk="1" hangingPunct="1">
              <a:buClr>
                <a:srgbClr val="A53010"/>
              </a:buClr>
            </a:pPr>
            <a:endParaRPr lang="fr-FR" altLang="fr-FR" sz="1400" b="1" dirty="0">
              <a:solidFill>
                <a:schemeClr val="tx1"/>
              </a:solidFill>
            </a:endParaRPr>
          </a:p>
          <a:p>
            <a:pPr lvl="2" eaLnBrk="1" hangingPunct="1">
              <a:buClr>
                <a:srgbClr val="A53010"/>
              </a:buClr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65 Bold"/>
                <a:sym typeface="Frutiger 65 Bold"/>
              </a:rPr>
              <a:t> →  Maison des Compagnons du devoir Nîmes,</a:t>
            </a:r>
            <a:endParaRPr lang="fr-FR" altLang="fr-FR" sz="1400" b="1" dirty="0">
              <a:solidFill>
                <a:schemeClr val="tx1"/>
              </a:solidFill>
            </a:endParaRPr>
          </a:p>
          <a:p>
            <a:pPr lvl="2" eaLnBrk="1" hangingPunct="1">
              <a:buClr>
                <a:srgbClr val="A53010"/>
              </a:buClr>
              <a:buFont typeface="Arial" panose="020B0604020202020204" pitchFamily="34" charset="0"/>
              <a:buNone/>
            </a:pPr>
            <a:endParaRPr lang="fr-FR" altLang="fr-FR" sz="1400" b="1" dirty="0">
              <a:solidFill>
                <a:schemeClr val="tx1"/>
              </a:solidFill>
            </a:endParaRPr>
          </a:p>
          <a:p>
            <a:pPr lvl="2" eaLnBrk="1" hangingPunct="1">
              <a:buClr>
                <a:srgbClr val="A53010"/>
              </a:buClr>
              <a:buFont typeface="Arial" panose="020B0604020202020204" pitchFamily="34" charset="0"/>
              <a:buNone/>
            </a:pPr>
            <a:r>
              <a:rPr lang="fr-FR" altLang="fr-FR" sz="1400" b="1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endParaRPr lang="fr-FR" altLang="fr-FR" sz="1400" dirty="0">
              <a:solidFill>
                <a:schemeClr val="tx1"/>
              </a:solidFill>
            </a:endParaRP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id="{81CF6F07-48AA-2B01-7AE8-129DC5E4D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69199"/>
            <a:ext cx="2019413" cy="14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74">
            <a:extLst>
              <a:ext uri="{FF2B5EF4-FFF2-40B4-BE49-F238E27FC236}">
                <a16:creationId xmlns:a16="http://schemas.microsoft.com/office/drawing/2014/main" id="{D2E060B1-53A5-0339-E5FA-7312D633C636}"/>
              </a:ext>
            </a:extLst>
          </p:cNvPr>
          <p:cNvSpPr/>
          <p:nvPr/>
        </p:nvSpPr>
        <p:spPr>
          <a:xfrm>
            <a:off x="0" y="163907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Grand prix des apprentis du Gard</a:t>
            </a:r>
          </a:p>
        </p:txBody>
      </p:sp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B28F8EF8-ADE5-2B04-73CF-4208324DB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187" y="687720"/>
            <a:ext cx="7263937" cy="931877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dirty="0"/>
              <a:t> </a:t>
            </a:r>
            <a:r>
              <a:rPr lang="fr-FR" altLang="fr-FR" b="1" dirty="0">
                <a:solidFill>
                  <a:srgbClr val="FF0000"/>
                </a:solidFill>
              </a:rPr>
              <a:t>Organisation pour l’année en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FD927F-145B-0386-3754-D23FD1F7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53764"/>
            <a:ext cx="10080624" cy="4796546"/>
          </a:xfrm>
        </p:spPr>
        <p:txBody>
          <a:bodyPr>
            <a:normAutofit/>
          </a:bodyPr>
          <a:lstStyle/>
          <a:p>
            <a:endParaRPr lang="fr-FR" sz="2000" dirty="0"/>
          </a:p>
          <a:p>
            <a:r>
              <a:rPr lang="fr-FR" sz="2400" b="1" dirty="0"/>
              <a:t>Tous les établissements ont été contactés en début d’année scolaire. Ils ont reçu le dossier de présentation et le dossier de candidature type.</a:t>
            </a:r>
          </a:p>
          <a:p>
            <a:endParaRPr lang="fr-FR" sz="2400" b="1" dirty="0"/>
          </a:p>
          <a:p>
            <a:r>
              <a:rPr lang="fr-FR" sz="2400" b="1" dirty="0"/>
              <a:t>La date limite de réception des dossiers a été fixée au </a:t>
            </a:r>
            <a:r>
              <a:rPr lang="fr-FR" sz="2400" b="1" dirty="0">
                <a:solidFill>
                  <a:srgbClr val="FF0000"/>
                </a:solidFill>
              </a:rPr>
              <a:t>31 mars 2024</a:t>
            </a:r>
          </a:p>
          <a:p>
            <a:endParaRPr lang="fr-FR" sz="2400" b="1" dirty="0"/>
          </a:p>
          <a:p>
            <a:r>
              <a:rPr lang="fr-FR" sz="2400" b="1" dirty="0"/>
              <a:t>Le jury se réunira le mardi </a:t>
            </a:r>
            <a:r>
              <a:rPr lang="fr-FR" sz="2400" b="1" dirty="0">
                <a:solidFill>
                  <a:srgbClr val="FF0000"/>
                </a:solidFill>
              </a:rPr>
              <a:t>14 mai 2024 </a:t>
            </a:r>
            <a:r>
              <a:rPr lang="fr-FR" sz="2400" b="1" dirty="0"/>
              <a:t>à la Chambre d’Agriculture</a:t>
            </a:r>
          </a:p>
          <a:p>
            <a:endParaRPr lang="fr-FR" sz="2400" b="1" dirty="0"/>
          </a:p>
          <a:p>
            <a:r>
              <a:rPr lang="fr-FR" sz="2400" b="1" dirty="0"/>
              <a:t>La cérémonie de remise des prix aura lieu </a:t>
            </a:r>
          </a:p>
          <a:p>
            <a:r>
              <a:rPr lang="fr-FR" sz="2400" b="1" dirty="0"/>
              <a:t>le vendredi </a:t>
            </a:r>
            <a:r>
              <a:rPr lang="fr-FR" sz="2400" b="1" dirty="0">
                <a:solidFill>
                  <a:srgbClr val="FF0000"/>
                </a:solidFill>
              </a:rPr>
              <a:t>7 juin 2024 </a:t>
            </a:r>
            <a:r>
              <a:rPr lang="fr-FR" sz="2400" b="1" dirty="0"/>
              <a:t>à Alès</a:t>
            </a:r>
          </a:p>
          <a:p>
            <a:endParaRPr lang="fr-FR" dirty="0"/>
          </a:p>
        </p:txBody>
      </p:sp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7AE8304C-1131-30FF-03A0-2A31F8EC0988}"/>
              </a:ext>
            </a:extLst>
          </p:cNvPr>
          <p:cNvSpPr/>
          <p:nvPr/>
        </p:nvSpPr>
        <p:spPr>
          <a:xfrm>
            <a:off x="0" y="163907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Grand prix des apprentis du Gard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66A8C5-4450-7097-8546-62396EB85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>
            <a:extLst>
              <a:ext uri="{FF2B5EF4-FFF2-40B4-BE49-F238E27FC236}">
                <a16:creationId xmlns:a16="http://schemas.microsoft.com/office/drawing/2014/main" id="{FEC74116-7401-CE34-81BE-D0F35434B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0078" y="6372125"/>
            <a:ext cx="7560468" cy="792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altLang="fr-FR" sz="3500" b="1" i="0" kern="12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+mj-ea"/>
                <a:cs typeface="+mj-cs"/>
              </a:rPr>
              <a:t>Réunion du jury  - </a:t>
            </a:r>
            <a:r>
              <a:rPr lang="en-US" altLang="fr-FR" sz="3500" b="1" i="0" kern="1200" dirty="0" err="1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+mj-ea"/>
                <a:cs typeface="+mj-cs"/>
              </a:rPr>
              <a:t>Candidats</a:t>
            </a:r>
            <a:r>
              <a:rPr lang="en-US" altLang="fr-FR" sz="3500" b="1" i="0" kern="12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+mj-ea"/>
                <a:cs typeface="+mj-cs"/>
              </a:rPr>
              <a:t> 2023</a:t>
            </a:r>
          </a:p>
        </p:txBody>
      </p:sp>
      <p:pic>
        <p:nvPicPr>
          <p:cNvPr id="4" name="Espace réservé du contenu 3" descr="Une image contenant habits, personne, homme, intérieur&#10;&#10;Description générée automatiquement">
            <a:extLst>
              <a:ext uri="{FF2B5EF4-FFF2-40B4-BE49-F238E27FC236}">
                <a16:creationId xmlns:a16="http://schemas.microsoft.com/office/drawing/2014/main" id="{970D837D-71DD-3C76-9F44-6375A2525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r="1" b="1"/>
          <a:stretch/>
        </p:blipFill>
        <p:spPr>
          <a:xfrm>
            <a:off x="842" y="1043533"/>
            <a:ext cx="10080605" cy="50769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0EF3B0-6D78-87A9-A8C5-F39154779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452BD-2A01-F7EF-F01C-0FB3B7A7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64" y="5349796"/>
            <a:ext cx="2826900" cy="1556600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Cérémonie de remise des prix 2023</a:t>
            </a:r>
          </a:p>
        </p:txBody>
      </p:sp>
      <p:pic>
        <p:nvPicPr>
          <p:cNvPr id="6" name="Espace réservé du contenu 5" descr="Une image contenant habits, homme, femme, personne&#10;&#10;Description générée automatiquement">
            <a:extLst>
              <a:ext uri="{FF2B5EF4-FFF2-40B4-BE49-F238E27FC236}">
                <a16:creationId xmlns:a16="http://schemas.microsoft.com/office/drawing/2014/main" id="{30A792B6-E7D2-9E9D-0F04-FBB56BBD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7" r="2" b="3387"/>
          <a:stretch/>
        </p:blipFill>
        <p:spPr>
          <a:xfrm>
            <a:off x="20" y="9"/>
            <a:ext cx="10080605" cy="5364003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475F0E-BC4B-742C-8A9C-40E0B53D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232" y="5364012"/>
            <a:ext cx="5703116" cy="1542384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i="1" dirty="0"/>
              <a:t>Chateau de </a:t>
            </a:r>
            <a:r>
              <a:rPr lang="en-US" sz="3200" b="1" i="1" dirty="0" err="1"/>
              <a:t>Vestric</a:t>
            </a:r>
            <a:endParaRPr lang="en-US" sz="3200" b="1" i="1" dirty="0"/>
          </a:p>
          <a:p>
            <a:pPr algn="ctr"/>
            <a:r>
              <a:rPr lang="en-US" sz="3200" b="1" i="1" dirty="0"/>
              <a:t>Vue de </a:t>
            </a:r>
            <a:r>
              <a:rPr lang="en-US" sz="3200" b="1" i="1" dirty="0" err="1"/>
              <a:t>l’assemblée</a:t>
            </a:r>
            <a:endParaRPr lang="en-US" sz="32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261AE9-DD83-DE2B-0E41-52E0A527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441" y="7006698"/>
            <a:ext cx="2268141" cy="402483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0B54EB24-4124-4E59-8AFE-9505BF52EC7C}" type="slidenum">
              <a:rPr lang="fr-FR" smtClean="0"/>
              <a:pPr lvl="0">
                <a:spcAft>
                  <a:spcPts val="600"/>
                </a:spcAft>
              </a:pPr>
              <a:t>19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A75B60-7D90-9277-8D73-159730373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7658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-72256" y="4145618"/>
            <a:ext cx="4985360" cy="20454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431640" marR="0" lvl="0" indent="-310680" algn="l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NÎMES</a:t>
            </a:r>
            <a:r>
              <a:rPr lang="fr-FR" b="1" dirty="0">
                <a:latin typeface="Arial" pitchFamily="18"/>
                <a:ea typeface="Arial Unicode MS" pitchFamily="1"/>
                <a:cs typeface="Arial Unicode MS" pitchFamily="34"/>
              </a:rPr>
              <a:t> Centre                                         = 71</a:t>
            </a:r>
          </a:p>
          <a:p>
            <a:pPr marL="431640" lvl="0" indent="-310680" hangingPunct="0">
              <a:spcAft>
                <a:spcPts val="1412"/>
              </a:spcAft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dirty="0">
                <a:latin typeface="Arial" pitchFamily="18"/>
                <a:ea typeface="Arial Unicode MS" pitchFamily="1"/>
                <a:cs typeface="Arial Unicode MS" pitchFamily="34"/>
              </a:rPr>
              <a:t>NÎMES Castanet / St Césaire                = 48</a:t>
            </a:r>
          </a:p>
          <a:p>
            <a:pPr marL="431640" lvl="0" indent="-310680" hangingPunct="0">
              <a:spcAft>
                <a:spcPts val="1412"/>
              </a:spcAft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dirty="0">
                <a:latin typeface="Arial" pitchFamily="18"/>
                <a:ea typeface="Arial Unicode MS" pitchFamily="1"/>
                <a:cs typeface="Arial Unicode MS" pitchFamily="34"/>
              </a:rPr>
              <a:t>NÎMES </a:t>
            </a: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Marguerittes                              = 51    </a:t>
            </a:r>
          </a:p>
          <a:p>
            <a:pPr marL="431640" marR="0" lvl="0" indent="-310680" algn="l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BAGNOLS / CEZE – G. Rhodanien      = 20</a:t>
            </a:r>
          </a:p>
          <a:p>
            <a:pPr marL="431640" marR="0" lvl="0" indent="-310680" algn="l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VAUNAGE / CEVENNES / AIGOUAL    = 44</a:t>
            </a:r>
          </a:p>
        </p:txBody>
      </p:sp>
      <p:sp>
        <p:nvSpPr>
          <p:cNvPr id="4" name="Forme libre 3"/>
          <p:cNvSpPr/>
          <p:nvPr/>
        </p:nvSpPr>
        <p:spPr>
          <a:xfrm>
            <a:off x="4784415" y="3700625"/>
            <a:ext cx="5296210" cy="24904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431640" marR="0" lvl="0" indent="-310680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endParaRPr lang="fr-FR" b="1" i="0" u="none" strike="noStrike" kern="1200" spc="0" dirty="0">
              <a:ln>
                <a:noFill/>
              </a:ln>
              <a:latin typeface="Arial" pitchFamily="18"/>
              <a:ea typeface="Arial Unicode MS" pitchFamily="1"/>
              <a:cs typeface="Arial Unicode MS" pitchFamily="34"/>
            </a:endParaRPr>
          </a:p>
          <a:p>
            <a:pPr marL="431640" marR="0" lvl="0" indent="-310680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BEAUCAIRE                                    = 18</a:t>
            </a:r>
          </a:p>
          <a:p>
            <a:pPr marL="431640" marR="0" lvl="0" indent="-310680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dirty="0">
                <a:latin typeface="Arial" pitchFamily="18"/>
                <a:ea typeface="Arial Unicode MS" pitchFamily="1"/>
                <a:cs typeface="Arial Unicode MS" pitchFamily="34"/>
              </a:rPr>
              <a:t>PORTE DES CEVENNES</a:t>
            </a: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                = 50</a:t>
            </a:r>
          </a:p>
          <a:p>
            <a:pPr marL="431640" marR="0" lvl="0" indent="-310680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PETITE CAMARGUE                      = 25</a:t>
            </a:r>
          </a:p>
          <a:p>
            <a:pPr marL="431640" marR="0" lvl="0" indent="-310680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33080" algn="l"/>
                <a:tab pos="2247479" algn="l"/>
                <a:tab pos="3161880" algn="l"/>
                <a:tab pos="4076279" algn="l"/>
                <a:tab pos="4990680" algn="l"/>
                <a:tab pos="5905080" algn="l"/>
                <a:tab pos="6819480" algn="l"/>
                <a:tab pos="7733880" algn="l"/>
                <a:tab pos="8648280" algn="l"/>
                <a:tab pos="9562680" algn="l"/>
                <a:tab pos="10477080" algn="l"/>
                <a:tab pos="10753200" algn="l"/>
                <a:tab pos="11202480" algn="l"/>
                <a:tab pos="11203920" algn="l"/>
                <a:tab pos="11205719" algn="l"/>
                <a:tab pos="11207160" algn="l"/>
                <a:tab pos="11208960" algn="l"/>
                <a:tab pos="11210400" algn="l"/>
                <a:tab pos="11211839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UZES                                               = 21</a:t>
            </a:r>
          </a:p>
          <a:p>
            <a:pPr marL="431640" marR="0" lvl="0" indent="-310680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>
                <a:tab pos="863280" algn="l"/>
                <a:tab pos="1310759" algn="l"/>
                <a:tab pos="1760040" algn="l"/>
                <a:tab pos="2209320" algn="l"/>
                <a:tab pos="2658600" algn="l"/>
                <a:tab pos="3107880" algn="l"/>
                <a:tab pos="3557160" algn="l"/>
                <a:tab pos="4006440" algn="l"/>
                <a:tab pos="4455719" algn="l"/>
                <a:tab pos="4905000" algn="l"/>
                <a:tab pos="5354280" algn="l"/>
                <a:tab pos="5803560" algn="l"/>
                <a:tab pos="6252840" algn="l"/>
                <a:tab pos="6701760" algn="l"/>
                <a:tab pos="7151040" algn="l"/>
                <a:tab pos="7600320" algn="l"/>
                <a:tab pos="8049600" algn="l"/>
                <a:tab pos="8498880" algn="l"/>
                <a:tab pos="8948160" algn="l"/>
                <a:tab pos="9397440" algn="l"/>
                <a:tab pos="9846720" algn="l"/>
                <a:tab pos="9865800" algn="l"/>
                <a:tab pos="10315080" algn="l"/>
                <a:tab pos="10764360" algn="l"/>
                <a:tab pos="11213640" algn="l"/>
              </a:tabLst>
            </a:pP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VILLENEUVE</a:t>
            </a:r>
            <a:r>
              <a:rPr lang="fr-FR" b="1" dirty="0">
                <a:latin typeface="Arial" pitchFamily="18"/>
                <a:ea typeface="Arial Unicode MS" pitchFamily="1"/>
                <a:cs typeface="Arial Unicode MS" pitchFamily="34"/>
              </a:rPr>
              <a:t> </a:t>
            </a: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les AV</a:t>
            </a:r>
            <a:r>
              <a:rPr lang="fr-FR" b="1" dirty="0">
                <a:latin typeface="Arial" pitchFamily="18"/>
                <a:ea typeface="Arial Unicode MS" pitchFamily="1"/>
                <a:cs typeface="Arial Unicode MS" pitchFamily="34"/>
              </a:rPr>
              <a:t>IGNON</a:t>
            </a:r>
            <a:r>
              <a:rPr lang="fr-FR" b="1" i="0" u="none" strike="noStrike" kern="1200" spc="0" dirty="0">
                <a:ln>
                  <a:noFill/>
                </a:ln>
                <a:latin typeface="Arial" pitchFamily="18"/>
                <a:ea typeface="Arial Unicode MS" pitchFamily="1"/>
                <a:cs typeface="Arial Unicode MS" pitchFamily="34"/>
              </a:rPr>
              <a:t>           = 26</a:t>
            </a:r>
          </a:p>
        </p:txBody>
      </p:sp>
      <p:sp>
        <p:nvSpPr>
          <p:cNvPr id="5" name="ZoneTexte 4"/>
          <p:cNvSpPr/>
          <p:nvPr/>
        </p:nvSpPr>
        <p:spPr>
          <a:xfrm>
            <a:off x="-34212" y="2627709"/>
            <a:ext cx="10080000" cy="62179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18"/>
                <a:ea typeface="Microsoft YaHei" pitchFamily="2"/>
                <a:cs typeface="Arial" pitchFamily="2"/>
              </a:rPr>
              <a:t>LA SECTION :  374 SOCIETAIRES</a:t>
            </a:r>
          </a:p>
        </p:txBody>
      </p:sp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DE23C993-C5CA-FDE0-51F6-1DE1BD902B15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dirty="0">
                <a:solidFill>
                  <a:srgbClr val="FFFFFF"/>
                </a:solidFill>
                <a:ea typeface="Arial Unicode MS" pitchFamily="2"/>
                <a:cs typeface="Mangal" pitchFamily="2"/>
              </a:rPr>
              <a:t>Effectifs de la section</a:t>
            </a:r>
            <a:endParaRPr lang="fr-FR" sz="3300" b="1" i="0" u="none" strike="noStrike" kern="1200" dirty="0">
              <a:ln>
                <a:noFill/>
              </a:ln>
              <a:solidFill>
                <a:srgbClr val="FFFFFF"/>
              </a:solidFill>
              <a:ea typeface="Arial Unicode MS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4020167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>
            <a:extLst>
              <a:ext uri="{FF2B5EF4-FFF2-40B4-BE49-F238E27FC236}">
                <a16:creationId xmlns:a16="http://schemas.microsoft.com/office/drawing/2014/main" id="{F1BF1998-B8D3-ABAF-E75E-C66449082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1189926"/>
            <a:ext cx="10080624" cy="13657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82"/>
              </a:spcAft>
            </a:pPr>
            <a:r>
              <a:rPr lang="fr-FR" altLang="fr-FR" sz="3086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Remise du Grand prix 2024 </a:t>
            </a:r>
            <a:br>
              <a:rPr lang="fr-FR" altLang="fr-FR" sz="3086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086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 Monsieur le Directeur de cabinet du Préfet du Gard</a:t>
            </a:r>
            <a:r>
              <a:rPr lang="fr-FR" altLang="fr-FR" sz="1764" b="1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altLang="fr-FR" sz="1764" b="1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205" b="1" i="0" dirty="0"/>
          </a:p>
        </p:txBody>
      </p:sp>
      <p:pic>
        <p:nvPicPr>
          <p:cNvPr id="4" name="Espace réservé du contenu 3" descr="Une image contenant personne, habits, homme, femme&#10;&#10;Description générée automatiquement">
            <a:extLst>
              <a:ext uri="{FF2B5EF4-FFF2-40B4-BE49-F238E27FC236}">
                <a16:creationId xmlns:a16="http://schemas.microsoft.com/office/drawing/2014/main" id="{AE631DE4-8B9F-A62F-C4F3-523D3897D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7" y="2555701"/>
            <a:ext cx="6394450" cy="4795838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F09C9A-04C6-FCE6-24D9-77CE17B7A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abits, personne, femme, homme&#10;&#10;Description générée automatiquement">
            <a:extLst>
              <a:ext uri="{FF2B5EF4-FFF2-40B4-BE49-F238E27FC236}">
                <a16:creationId xmlns:a16="http://schemas.microsoft.com/office/drawing/2014/main" id="{AD816A60-766F-A5FD-2E13-B123E52C2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2" y="2555701"/>
            <a:ext cx="6984776" cy="479583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22F4417-01F3-F9AD-E9C2-F9BA8031AD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1189926"/>
            <a:ext cx="10080624" cy="136577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82"/>
              </a:spcAft>
            </a:pPr>
            <a:r>
              <a:rPr lang="fr-FR" altLang="fr-FR" sz="3200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Remise du prix d’Excellence </a:t>
            </a:r>
            <a:br>
              <a:rPr lang="fr-FR" altLang="fr-FR" sz="3200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 Monsieur l’Inspecteur académique du Gard</a:t>
            </a:r>
            <a:r>
              <a:rPr lang="fr-FR" altLang="fr-FR" sz="3200" dirty="0"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altLang="fr-FR" sz="3200" dirty="0"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3200" b="1" dirty="0">
              <a:highlight>
                <a:srgbClr val="FF0000"/>
              </a:highlight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8AA126-AE4B-B3EC-1538-4F094328A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cérémonie du GPA 2023\IMG20230612192454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959" y="2694848"/>
            <a:ext cx="6770393" cy="4420514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369D6CBD-0015-A2E2-E302-3ACAC4545B30}"/>
              </a:ext>
            </a:extLst>
          </p:cNvPr>
          <p:cNvSpPr/>
          <p:nvPr/>
        </p:nvSpPr>
        <p:spPr>
          <a:xfrm>
            <a:off x="0" y="1115541"/>
            <a:ext cx="10080625" cy="15841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Remise du Prix du Jury </a:t>
            </a:r>
          </a:p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par le Monsieur Claude CUIGUE </a:t>
            </a:r>
          </a:p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Président départemental du Crédit Agricole</a:t>
            </a:r>
            <a:endParaRPr lang="fr-FR" sz="2800" b="1" strike="noStrike" kern="120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ea typeface="Arial Unicode MS" pitchFamily="2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C525AC-C4B9-CCB1-FDF8-18E932441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2185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personne, habits, arbre">
            <a:extLst>
              <a:ext uri="{FF2B5EF4-FFF2-40B4-BE49-F238E27FC236}">
                <a16:creationId xmlns:a16="http://schemas.microsoft.com/office/drawing/2014/main" id="{AE89C6CE-16BE-1FB2-3A89-F962C6B14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9" y="1763613"/>
            <a:ext cx="8712968" cy="5400600"/>
          </a:xfr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53D2F1D-E57E-D898-06B7-5267DE8751CE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189926"/>
            <a:ext cx="10080624" cy="717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 fontScale="52500" lnSpcReduction="20000"/>
          </a:bodyPr>
          <a:lstStyle>
            <a:lvl1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1pPr>
            <a:lvl2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2pPr>
            <a:lvl3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3pPr>
            <a:lvl4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4pPr>
            <a:lvl5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5pPr>
            <a:lvl6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6pPr>
            <a:lvl7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7pPr>
            <a:lvl8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8pPr>
            <a:lvl9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9pPr>
          </a:lstStyle>
          <a:p>
            <a:pPr algn="ctr">
              <a:lnSpc>
                <a:spcPct val="107000"/>
              </a:lnSpc>
              <a:spcAft>
                <a:spcPts val="882"/>
              </a:spcAft>
            </a:pPr>
            <a:r>
              <a:rPr lang="fr-FR" altLang="fr-FR" sz="5300" b="1" i="0" kern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Remise des prix / Ensemble des lauréats 2023</a:t>
            </a:r>
            <a:r>
              <a:rPr lang="fr-FR" altLang="fr-FR" sz="1764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altLang="fr-FR" sz="1764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205" b="1" kern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518483E-D906-8B4B-3474-4057472B5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habits, personne, intérieur">
            <a:extLst>
              <a:ext uri="{FF2B5EF4-FFF2-40B4-BE49-F238E27FC236}">
                <a16:creationId xmlns:a16="http://schemas.microsoft.com/office/drawing/2014/main" id="{DBAA50A4-A136-322B-B852-EA5800E5D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66" y="2552253"/>
            <a:ext cx="6888091" cy="4329284"/>
          </a:xfr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9BC18D4-1298-E0C0-6DED-4E9B0C059123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189926"/>
            <a:ext cx="10080624" cy="1365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 fontScale="97500"/>
          </a:bodyPr>
          <a:lstStyle>
            <a:lvl1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1pPr>
            <a:lvl2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2pPr>
            <a:lvl3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3pPr>
            <a:lvl4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4pPr>
            <a:lvl5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5pPr>
            <a:lvl6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6pPr>
            <a:lvl7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7pPr>
            <a:lvl8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8pPr>
            <a:lvl9pPr marL="0" marR="0" indent="0" algn="l" defTabSz="75600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46" b="0" i="1" u="none" strike="noStrike" cap="none" spc="0" baseline="0">
                <a:solidFill>
                  <a:srgbClr val="1F5C6C"/>
                </a:solidFill>
                <a:uFillTx/>
                <a:latin typeface="Frutiger 55 Roman"/>
                <a:ea typeface="Frutiger 55 Roman"/>
                <a:cs typeface="Frutiger 55 Roman"/>
                <a:sym typeface="Frutiger 55 Roman"/>
              </a:defRPr>
            </a:lvl9pPr>
          </a:lstStyle>
          <a:p>
            <a:pPr algn="ctr">
              <a:lnSpc>
                <a:spcPct val="107000"/>
              </a:lnSpc>
              <a:spcAft>
                <a:spcPts val="882"/>
              </a:spcAft>
            </a:pPr>
            <a:r>
              <a:rPr lang="fr-FR" altLang="fr-FR" sz="3086" b="1" i="0" kern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Cérémonie à Paris</a:t>
            </a:r>
            <a:br>
              <a:rPr lang="fr-FR" altLang="fr-FR" sz="3086" b="1" i="0" kern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086" b="1" i="0" kern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Prix national des Apprentis 2023</a:t>
            </a:r>
            <a:endParaRPr lang="fr-FR" altLang="fr-FR" sz="2205" b="1" i="0" kern="0" dirty="0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83A64B-6AF1-C83E-C146-1A7B41227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60A46-DF58-F4CB-7C84-3100FFCF5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FBD754-86EA-7CEE-5609-6EF83043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4" y="738937"/>
            <a:ext cx="9071640" cy="1262160"/>
          </a:xfrm>
        </p:spPr>
        <p:txBody>
          <a:bodyPr/>
          <a:lstStyle/>
          <a:p>
            <a:pPr algn="ctr"/>
            <a:r>
              <a:rPr lang="fr-FR" dirty="0"/>
              <a:t> </a:t>
            </a:r>
            <a:r>
              <a:rPr lang="fr-FR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Lauréate Gardoise du Prix national des Apprentis 2023</a:t>
            </a:r>
            <a:br>
              <a:rPr lang="fr-FR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i="0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Melle Eloïse GALON</a:t>
            </a:r>
          </a:p>
        </p:txBody>
      </p:sp>
      <p:pic>
        <p:nvPicPr>
          <p:cNvPr id="6" name="Espace réservé du contenu 5" descr="Une image contenant habits, personne, costume, texte&#10;&#10;Description générée automatiquement">
            <a:extLst>
              <a:ext uri="{FF2B5EF4-FFF2-40B4-BE49-F238E27FC236}">
                <a16:creationId xmlns:a16="http://schemas.microsoft.com/office/drawing/2014/main" id="{E9E12528-8E88-ABDA-444D-8D1BA3D1C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81" y="2012950"/>
            <a:ext cx="2213463" cy="479583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C3A557-DD9D-531C-3F40-08433BAA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54EB24-4124-4E59-8AFE-9505BF52EC7C}" type="slidenum">
              <a:rPr lang="fr-FR" smtClean="0"/>
              <a:pPr lvl="0"/>
              <a:t>25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9D0CC5-30EF-9F9A-0EB3-355607BF7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3223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habits, ciel, chaussures, personne&#10;&#10;Description générée automatiquement">
            <a:extLst>
              <a:ext uri="{FF2B5EF4-FFF2-40B4-BE49-F238E27FC236}">
                <a16:creationId xmlns:a16="http://schemas.microsoft.com/office/drawing/2014/main" id="{2FFA1524-AC4F-947B-B2CA-A6F224036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r="2" b="2"/>
          <a:stretch/>
        </p:blipFill>
        <p:spPr>
          <a:xfrm>
            <a:off x="143768" y="107429"/>
            <a:ext cx="7561248" cy="56703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02264A-15FD-F268-B57A-E9E40DF2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518" y="6351184"/>
            <a:ext cx="6952818" cy="615847"/>
          </a:xfrm>
        </p:spPr>
        <p:txBody>
          <a:bodyPr vert="horz" lIns="68587" tIns="34293" rIns="68587" bIns="34293" rtlCol="0" anchor="ctr">
            <a:normAutofit fontScale="90000"/>
          </a:bodyPr>
          <a:lstStyle/>
          <a:p>
            <a:pPr algn="ctr" defTabSz="685867"/>
            <a:r>
              <a:rPr lang="en-US" sz="26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APRES 2021…    </a:t>
            </a:r>
            <a:r>
              <a:rPr lang="en-US" sz="3301" b="1" dirty="0">
                <a:solidFill>
                  <a:schemeClr val="accent5">
                    <a:lumMod val="75000"/>
                  </a:schemeClr>
                </a:solidFill>
              </a:rPr>
              <a:t>LES OLYMPIADES DE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94ED7E-4B6F-B20F-3CAB-22F8C6DD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9823" y="6200237"/>
            <a:ext cx="1701284" cy="301894"/>
          </a:xfrm>
        </p:spPr>
        <p:txBody>
          <a:bodyPr vert="horz" wrap="none" lIns="68587" tIns="34293" rIns="68587" bIns="34293" rtlCol="0" anchor="ctr">
            <a:normAutofit/>
          </a:bodyPr>
          <a:lstStyle/>
          <a:p>
            <a:pPr defTabSz="342933">
              <a:spcAft>
                <a:spcPts val="450"/>
              </a:spcAft>
            </a:pPr>
            <a:fld id="{0B54EB24-4124-4E59-8AFE-9505BF52EC7C}" type="slidenum">
              <a:rPr lang="en-US" sz="900">
                <a:solidFill>
                  <a:srgbClr val="FFFFFF"/>
                </a:solidFill>
              </a:rPr>
              <a:pPr defTabSz="342933">
                <a:spcAft>
                  <a:spcPts val="450"/>
                </a:spcAft>
              </a:pPr>
              <a:t>26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E3A592-B1E1-536A-413A-AA08A99D8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1261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6B8CD-94CB-DAE3-68BE-9F4C9250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0406"/>
            <a:ext cx="7920633" cy="109379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2ème édition des Olympiades de la jeunesse de la SMLH</a:t>
            </a:r>
            <a:r>
              <a:rPr lang="fr-FR" sz="3200" b="1" dirty="0">
                <a:latin typeface="proxima"/>
              </a:rPr>
              <a:t/>
            </a:r>
            <a:br>
              <a:rPr lang="fr-FR" sz="3200" b="1" dirty="0">
                <a:latin typeface="proxima"/>
              </a:rPr>
            </a:b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0799C9-BA18-A721-984B-56C2CD6C4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95" y="1633324"/>
            <a:ext cx="10080625" cy="543602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OBJECTIF POUR 2024</a:t>
            </a:r>
          </a:p>
          <a:p>
            <a:pPr algn="ctr"/>
            <a:endParaRPr lang="fr-FR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transmission des valeurs, savoirs, </a:t>
            </a:r>
            <a:r>
              <a:rPr lang="fr-FR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savoir-être</a:t>
            </a:r>
            <a:r>
              <a:rPr lang="fr-FR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savoir-faire est au cœur de chaque activité</a:t>
            </a:r>
          </a:p>
          <a:p>
            <a:r>
              <a:rPr lang="fr-FR" sz="975" b="1" dirty="0">
                <a:solidFill>
                  <a:schemeClr val="tx1"/>
                </a:solidFill>
                <a:latin typeface="proxima"/>
              </a:rPr>
              <a:t>                                          </a:t>
            </a:r>
          </a:p>
          <a:p>
            <a:r>
              <a:rPr lang="fr-FR" sz="6600" b="1" dirty="0">
                <a:solidFill>
                  <a:schemeClr val="tx1"/>
                </a:solidFill>
                <a:latin typeface="proxima"/>
              </a:rPr>
              <a:t>RASSEMBLER</a:t>
            </a:r>
          </a:p>
          <a:p>
            <a:r>
              <a:rPr lang="fr-FR" sz="1800" dirty="0">
                <a:solidFill>
                  <a:schemeClr val="tx1"/>
                </a:solidFill>
                <a:latin typeface="proxima"/>
              </a:rPr>
              <a:t/>
            </a:r>
            <a:br>
              <a:rPr lang="fr-FR" sz="1800" dirty="0">
                <a:solidFill>
                  <a:schemeClr val="tx1"/>
                </a:solidFill>
                <a:latin typeface="proxima"/>
              </a:rPr>
            </a:br>
            <a:r>
              <a:rPr lang="fr-FR" sz="1500" dirty="0">
                <a:solidFill>
                  <a:schemeClr val="tx1"/>
                </a:solidFill>
                <a:latin typeface="proxima"/>
              </a:rPr>
              <a:t>entre </a:t>
            </a:r>
            <a:r>
              <a:rPr lang="fr-FR" sz="1500" b="1" dirty="0">
                <a:solidFill>
                  <a:schemeClr val="tx1"/>
                </a:solidFill>
                <a:latin typeface="proxima"/>
              </a:rPr>
              <a:t>2 500 et 3 000 jeunes lycéens</a:t>
            </a:r>
            <a:r>
              <a:rPr lang="fr-FR" sz="1500" dirty="0">
                <a:solidFill>
                  <a:schemeClr val="tx1"/>
                </a:solidFill>
                <a:latin typeface="proxima"/>
              </a:rPr>
              <a:t> de toute la France et de l’étranger</a:t>
            </a:r>
          </a:p>
          <a:p>
            <a:r>
              <a:rPr lang="fr-FR" sz="6600" b="1" dirty="0">
                <a:solidFill>
                  <a:schemeClr val="tx1"/>
                </a:solidFill>
                <a:latin typeface="proxima"/>
              </a:rPr>
              <a:t>STIMULER</a:t>
            </a:r>
          </a:p>
          <a:p>
            <a:endParaRPr lang="fr-FR" sz="2100" dirty="0">
              <a:solidFill>
                <a:schemeClr val="tx1"/>
              </a:solidFill>
              <a:latin typeface="proxima"/>
            </a:endParaRPr>
          </a:p>
          <a:p>
            <a:r>
              <a:rPr lang="fr-FR" sz="1500" dirty="0">
                <a:solidFill>
                  <a:schemeClr val="tx1"/>
                </a:solidFill>
                <a:latin typeface="proxima"/>
              </a:rPr>
              <a:t>des </a:t>
            </a:r>
            <a:r>
              <a:rPr lang="fr-FR" sz="1500" b="1" dirty="0">
                <a:solidFill>
                  <a:schemeClr val="tx1"/>
                </a:solidFill>
                <a:latin typeface="proxima"/>
              </a:rPr>
              <a:t>équipes de jeunes </a:t>
            </a:r>
            <a:r>
              <a:rPr lang="fr-FR" sz="1500" dirty="0">
                <a:solidFill>
                  <a:schemeClr val="tx1"/>
                </a:solidFill>
                <a:latin typeface="proxima"/>
              </a:rPr>
              <a:t>avec une </a:t>
            </a:r>
            <a:r>
              <a:rPr lang="fr-FR" sz="1500" b="1" dirty="0">
                <a:solidFill>
                  <a:schemeClr val="tx1"/>
                </a:solidFill>
                <a:latin typeface="proxima"/>
              </a:rPr>
              <a:t>compétition numérique</a:t>
            </a:r>
            <a:r>
              <a:rPr lang="fr-FR" sz="1500" dirty="0">
                <a:solidFill>
                  <a:schemeClr val="tx1"/>
                </a:solidFill>
                <a:latin typeface="proxima"/>
              </a:rPr>
              <a:t> et une </a:t>
            </a:r>
            <a:r>
              <a:rPr lang="fr-FR" sz="1500" b="1" dirty="0">
                <a:solidFill>
                  <a:schemeClr val="tx1"/>
                </a:solidFill>
                <a:latin typeface="proxima"/>
              </a:rPr>
              <a:t>compétition physique</a:t>
            </a:r>
          </a:p>
          <a:p>
            <a:r>
              <a:rPr lang="fr-FR" sz="6600" b="1" dirty="0">
                <a:solidFill>
                  <a:schemeClr val="tx1"/>
                </a:solidFill>
                <a:latin typeface="proxima"/>
              </a:rPr>
              <a:t>PROMOUVOIR</a:t>
            </a:r>
            <a:r>
              <a:rPr lang="fr-FR" sz="975" b="1" dirty="0">
                <a:solidFill>
                  <a:schemeClr val="tx1"/>
                </a:solidFill>
                <a:latin typeface="proxima"/>
              </a:rPr>
              <a:t/>
            </a:r>
            <a:br>
              <a:rPr lang="fr-FR" sz="975" b="1" dirty="0">
                <a:solidFill>
                  <a:schemeClr val="tx1"/>
                </a:solidFill>
                <a:latin typeface="proxima"/>
              </a:rPr>
            </a:br>
            <a:r>
              <a:rPr lang="fr-FR" sz="975" dirty="0">
                <a:solidFill>
                  <a:schemeClr val="tx1"/>
                </a:solidFill>
                <a:latin typeface="proxima"/>
              </a:rPr>
              <a:t/>
            </a:r>
            <a:br>
              <a:rPr lang="fr-FR" sz="975" dirty="0">
                <a:solidFill>
                  <a:schemeClr val="tx1"/>
                </a:solidFill>
                <a:latin typeface="proxima"/>
              </a:rPr>
            </a:br>
            <a:r>
              <a:rPr lang="fr-FR" sz="1650" dirty="0">
                <a:solidFill>
                  <a:schemeClr val="tx1"/>
                </a:solidFill>
                <a:latin typeface="proxima"/>
              </a:rPr>
              <a:t>avec nos </a:t>
            </a:r>
            <a:r>
              <a:rPr lang="fr-FR" sz="1650" b="1" dirty="0">
                <a:solidFill>
                  <a:schemeClr val="tx1"/>
                </a:solidFill>
                <a:latin typeface="proxima"/>
              </a:rPr>
              <a:t>160 partenaires, </a:t>
            </a:r>
            <a:r>
              <a:rPr lang="fr-FR" sz="1650" dirty="0">
                <a:solidFill>
                  <a:schemeClr val="tx1"/>
                </a:solidFill>
                <a:latin typeface="proxima"/>
              </a:rPr>
              <a:t>les valeurs de solidarité à travers le sport, les métiers, la culture, le handicap, etc.</a:t>
            </a:r>
            <a:r>
              <a:rPr lang="fr-FR" sz="975" b="1" dirty="0">
                <a:solidFill>
                  <a:schemeClr val="tx1"/>
                </a:solidFill>
                <a:latin typeface="proxima"/>
              </a:rPr>
              <a:t/>
            </a:r>
            <a:br>
              <a:rPr lang="fr-FR" sz="975" b="1" dirty="0">
                <a:solidFill>
                  <a:schemeClr val="tx1"/>
                </a:solidFill>
                <a:latin typeface="proxima"/>
              </a:rPr>
            </a:br>
            <a:endParaRPr lang="fr-FR" sz="975" dirty="0">
              <a:solidFill>
                <a:schemeClr val="tx1"/>
              </a:solidFill>
              <a:latin typeface="proxima"/>
            </a:endParaRPr>
          </a:p>
          <a:p>
            <a:r>
              <a:rPr lang="fr-FR" sz="975" dirty="0">
                <a:solidFill>
                  <a:schemeClr val="tx1"/>
                </a:solidFill>
                <a:latin typeface="proxima"/>
              </a:rPr>
              <a:t> </a:t>
            </a:r>
          </a:p>
          <a:p>
            <a:endParaRPr lang="fr-FR" sz="975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12C3A3-8D27-536D-BFC9-7897671A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0632" y="7020197"/>
            <a:ext cx="1701284" cy="30189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0B54EB24-4124-4E59-8AFE-9505BF52EC7C}" type="slidenum">
              <a:rPr lang="fr-FR" sz="75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450"/>
                </a:spcAft>
              </a:pPr>
              <a:t>27</a:t>
            </a:fld>
            <a:endParaRPr lang="fr-FR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18648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4139B0CB-789C-C6FD-3C6A-66C23A4E0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54" y="903306"/>
            <a:ext cx="7185826" cy="597287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A7B6C1-1C49-F0BA-DB70-8CE57C57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446" y="6979134"/>
            <a:ext cx="255194" cy="337332"/>
          </a:xfrm>
        </p:spPr>
        <p:txBody>
          <a:bodyPr/>
          <a:lstStyle/>
          <a:p>
            <a:pPr lvl="0"/>
            <a:fld id="{0B54EB24-4124-4E59-8AFE-9505BF52EC7C}" type="slidenum">
              <a:rPr lang="fr-FR" smtClean="0"/>
              <a:pPr lvl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623295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6B8CD-94CB-DAE3-68BE-9F4C9250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39477"/>
            <a:ext cx="9071640" cy="126216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2ème édition des Olympiades de la jeunesse de la SMLH</a:t>
            </a:r>
            <a:r>
              <a:rPr lang="fr-FR" sz="3200" b="1" dirty="0">
                <a:latin typeface="proxima"/>
              </a:rPr>
              <a:t/>
            </a:r>
            <a:br>
              <a:rPr lang="fr-FR" sz="3200" b="1" dirty="0">
                <a:latin typeface="proxima"/>
              </a:rPr>
            </a:b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0799C9-BA18-A721-984B-56C2CD6C4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43" y="2012414"/>
            <a:ext cx="8694539" cy="5396026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fr-F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présentons 5 équipes</a:t>
            </a: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 Sainte Marie Bagnols sur Cèze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 d’Alzon Nimes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 Philippe Lamour Nîmes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 d’Alzon département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Escadrille Air Jeunesse  Villeneuve (Base aérienne 115 d’Orange)</a:t>
            </a:r>
          </a:p>
          <a:p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975" dirty="0">
                <a:solidFill>
                  <a:schemeClr val="tx1"/>
                </a:solidFill>
                <a:latin typeface="proxima"/>
              </a:rPr>
              <a:t/>
            </a:r>
            <a:br>
              <a:rPr lang="fr-FR" sz="975" dirty="0">
                <a:solidFill>
                  <a:schemeClr val="tx1"/>
                </a:solidFill>
                <a:latin typeface="proxima"/>
              </a:rPr>
            </a:br>
            <a:endParaRPr lang="fr-FR" sz="975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12C3A3-8D27-536D-BFC9-7897671A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0B54EB24-4124-4E59-8AFE-9505BF52EC7C}" type="slidenum">
              <a:rPr lang="fr-FR" sz="75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450"/>
                </a:spcAft>
              </a:pPr>
              <a:t>29</a:t>
            </a:fld>
            <a:endParaRPr lang="fr-FR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0034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 txBox="1">
            <a:spLocks/>
          </p:cNvSpPr>
          <p:nvPr/>
        </p:nvSpPr>
        <p:spPr>
          <a:xfrm>
            <a:off x="0" y="2181204"/>
            <a:ext cx="10080625" cy="53784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marL="108000" indent="0" algn="ctr">
              <a:buNone/>
            </a:pPr>
            <a:r>
              <a:rPr lang="fr-FR" sz="4000" b="1" dirty="0">
                <a:solidFill>
                  <a:srgbClr val="00B05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338 Légionnaires</a:t>
            </a:r>
            <a:endParaRPr lang="fr-FR" dirty="0">
              <a:solidFill>
                <a:srgbClr val="C00000"/>
              </a:solidFill>
            </a:endParaRPr>
          </a:p>
          <a:p>
            <a:pPr marL="108000" indent="0">
              <a:buNone/>
            </a:pPr>
            <a:r>
              <a:rPr lang="fr-FR" sz="4000" dirty="0">
                <a:solidFill>
                  <a:sysClr val="windowText" lastClr="000000"/>
                </a:solidFill>
              </a:rPr>
              <a:t>              274 Chevaliers, 53 Officiers, 11 Commandeurs, et 36 membres associés.</a:t>
            </a:r>
          </a:p>
          <a:p>
            <a:pPr marL="108000" indent="0">
              <a:buNone/>
            </a:pPr>
            <a:r>
              <a:rPr lang="fr-FR" sz="4000" dirty="0">
                <a:solidFill>
                  <a:sysClr val="windowText" lastClr="000000"/>
                </a:solidFill>
              </a:rPr>
              <a:t>51 femmes : 3 Officiers et 48 Chevaliers.</a:t>
            </a:r>
          </a:p>
          <a:p>
            <a:pPr marL="108000" indent="0" algn="ctr">
              <a:buNone/>
            </a:pPr>
            <a:r>
              <a:rPr lang="fr-F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91 prospects à convaincre</a:t>
            </a:r>
            <a:r>
              <a:rPr lang="fr-F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!</a:t>
            </a:r>
            <a:r>
              <a:rPr lang="fr-FR" sz="4000" dirty="0">
                <a:solidFill>
                  <a:sysClr val="windowText" lastClr="000000"/>
                </a:solidFill>
              </a:rPr>
              <a:t>		</a:t>
            </a:r>
          </a:p>
          <a:p>
            <a:pPr lvl="6" algn="r" rtl="0" hangingPunct="0">
              <a:buFont typeface="StarSymbol"/>
              <a:buNone/>
            </a:pPr>
            <a:endParaRPr lang="fr-FR" sz="4000" dirty="0">
              <a:solidFill>
                <a:sysClr val="windowText" lastClr="000000"/>
              </a:solidFill>
            </a:endParaRPr>
          </a:p>
          <a:p>
            <a:pPr algn="ctr"/>
            <a:endParaRPr lang="fr-FR" b="1" dirty="0">
              <a:solidFill>
                <a:sysClr val="windowText" lastClr="000000"/>
              </a:solidFill>
            </a:endParaRPr>
          </a:p>
          <a:p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6" name="Espace réservé du texte 74">
            <a:extLst>
              <a:ext uri="{FF2B5EF4-FFF2-40B4-BE49-F238E27FC236}">
                <a16:creationId xmlns:a16="http://schemas.microsoft.com/office/drawing/2014/main" id="{A0999190-4861-2553-740A-BE428E0C2634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dirty="0">
                <a:solidFill>
                  <a:srgbClr val="FFFFFF"/>
                </a:solidFill>
                <a:ea typeface="Arial Unicode MS" pitchFamily="2"/>
                <a:cs typeface="Mangal" pitchFamily="2"/>
              </a:rPr>
              <a:t>Effectifs de la section</a:t>
            </a:r>
            <a:endParaRPr lang="fr-FR" sz="3300" b="1" i="0" u="none" strike="noStrike" kern="1200" dirty="0">
              <a:ln>
                <a:noFill/>
              </a:ln>
              <a:solidFill>
                <a:srgbClr val="FFFFFF"/>
              </a:solidFill>
              <a:ea typeface="Arial Unicode MS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45632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de Sébastien Charléty - Paris F.C | Football Tripper">
            <a:extLst>
              <a:ext uri="{FF2B5EF4-FFF2-40B4-BE49-F238E27FC236}">
                <a16:creationId xmlns:a16="http://schemas.microsoft.com/office/drawing/2014/main" id="{F9BB87A9-E3E7-5A02-35E2-C116E659D7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r="30643"/>
          <a:stretch/>
        </p:blipFill>
        <p:spPr bwMode="auto">
          <a:xfrm>
            <a:off x="1259696" y="944670"/>
            <a:ext cx="7561248" cy="567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F2DE0E-C70B-0B77-7BD5-0777C1B7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903" y="6804173"/>
            <a:ext cx="6952818" cy="615847"/>
          </a:xfrm>
        </p:spPr>
        <p:txBody>
          <a:bodyPr vert="horz" lIns="68587" tIns="34293" rIns="68587" bIns="34293" rtlCol="0" anchor="ctr">
            <a:normAutofit/>
          </a:bodyPr>
          <a:lstStyle/>
          <a:p>
            <a:pPr algn="ctr" defTabSz="685867"/>
            <a:r>
              <a:rPr lang="en-US" sz="3301" b="1" dirty="0">
                <a:solidFill>
                  <a:schemeClr val="accent5">
                    <a:lumMod val="75000"/>
                  </a:schemeClr>
                </a:solidFill>
              </a:rPr>
              <a:t>LA FINALE LE 26 MAI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7CD3AB-6661-7238-C8F3-EB007393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9823" y="6200237"/>
            <a:ext cx="1701284" cy="301894"/>
          </a:xfrm>
        </p:spPr>
        <p:txBody>
          <a:bodyPr vert="horz" wrap="none" lIns="68587" tIns="34293" rIns="68587" bIns="34293" rtlCol="0" anchor="ctr">
            <a:normAutofit/>
          </a:bodyPr>
          <a:lstStyle/>
          <a:p>
            <a:pPr defTabSz="342933">
              <a:spcAft>
                <a:spcPts val="450"/>
              </a:spcAft>
            </a:pPr>
            <a:fld id="{0B54EB24-4124-4E59-8AFE-9505BF52EC7C}" type="slidenum">
              <a:rPr lang="en-US" sz="900">
                <a:solidFill>
                  <a:srgbClr val="FFFFFF"/>
                </a:solidFill>
              </a:rPr>
              <a:pPr defTabSz="342933">
                <a:spcAft>
                  <a:spcPts val="450"/>
                </a:spcAft>
              </a:pPr>
              <a:t>30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ABCF76-2D1B-4471-DC02-03086C19F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66205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C4EF78-01BC-4E22-B705-AAFD3BEE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8" y="0"/>
            <a:ext cx="7541128" cy="7559675"/>
          </a:xfrm>
          <a:prstGeom prst="rect">
            <a:avLst/>
          </a:prstGeom>
        </p:spPr>
      </p:pic>
      <p:sp>
        <p:nvSpPr>
          <p:cNvPr id="2" name="Espace réservé du contenu 1"/>
          <p:cNvSpPr txBox="1">
            <a:spLocks/>
          </p:cNvSpPr>
          <p:nvPr/>
        </p:nvSpPr>
        <p:spPr>
          <a:xfrm>
            <a:off x="756046" y="1763613"/>
            <a:ext cx="8568531" cy="6047740"/>
          </a:xfrm>
          <a:prstGeom prst="rect">
            <a:avLst/>
          </a:prstGeom>
        </p:spPr>
        <p:txBody>
          <a:bodyPr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endParaRPr lang="fr-FR" sz="4500" dirty="0">
              <a:solidFill>
                <a:sysClr val="windowText" lastClr="000000"/>
              </a:solidFill>
            </a:endParaRPr>
          </a:p>
          <a:p>
            <a:pPr algn="ctr"/>
            <a:r>
              <a:rPr lang="fr-FR" sz="45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 de</a:t>
            </a:r>
          </a:p>
          <a:p>
            <a:pPr algn="ctr"/>
            <a:r>
              <a:rPr lang="fr-FR" sz="45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Daniel Jean VALLADE</a:t>
            </a:r>
          </a:p>
          <a:p>
            <a:pPr algn="ctr"/>
            <a:r>
              <a:rPr lang="fr-FR" sz="45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Académie de Nîmes</a:t>
            </a:r>
          </a:p>
          <a:p>
            <a:pPr algn="ctr"/>
            <a:endParaRPr lang="fr-FR" sz="45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274034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Questions diverses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C8A020-818C-40C5-8EA5-08267FAB3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1" y="2339677"/>
            <a:ext cx="7596782" cy="50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7866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>
            <a:extLst>
              <a:ext uri="{FF2B5EF4-FFF2-40B4-BE49-F238E27FC236}">
                <a16:creationId xmlns:a16="http://schemas.microsoft.com/office/drawing/2014/main" id="{A69DE34C-7041-41E6-95C5-D8DA9E4E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553470"/>
            <a:ext cx="10080624" cy="2825001"/>
          </a:xfrm>
          <a:custGeom>
            <a:avLst/>
            <a:gdLst>
              <a:gd name="G0" fmla="+- 52096 0 0"/>
              <a:gd name="G1" fmla="+- 26048 0 0"/>
              <a:gd name="G2" fmla="+- 180 0 0"/>
              <a:gd name="G3" fmla="+- 21600 0 0"/>
              <a:gd name="G4" fmla="+- 21600 0 0"/>
              <a:gd name="G5" fmla="*/ 1 0 51712"/>
              <a:gd name="G6" fmla="+- 21600 0 0"/>
              <a:gd name="G7" fmla="*/ 1 0 51712"/>
              <a:gd name="G8" fmla="*/ G3 1 21600"/>
              <a:gd name="G9" fmla="*/ G4 1 21600"/>
              <a:gd name="G10" fmla="*/ G7 G0 1"/>
              <a:gd name="G11" fmla="*/ 1 0 51712"/>
              <a:gd name="G12" fmla="*/ G11 G8 1"/>
              <a:gd name="G13" fmla="*/ 21600 G8 1"/>
              <a:gd name="G14" fmla="*/ 21600 G9 1"/>
              <a:gd name="G15" fmla="*/ 1 0 51712"/>
              <a:gd name="G16" fmla="*/ G15 G9 1"/>
              <a:gd name="G17" fmla="*/ 50016 G8 1"/>
              <a:gd name="G18" fmla="*/ G10 1 G2"/>
              <a:gd name="G19" fmla="*/ 34496 G8 1"/>
              <a:gd name="G20" fmla="*/ 22564 G9 1"/>
              <a:gd name="G21" fmla="*/ 45128 G9 1"/>
              <a:gd name="G22" fmla="+- G18 0 G1"/>
              <a:gd name="G23" fmla="+- 10800 0 0"/>
              <a:gd name="G24" fmla="+- 21600 0 0"/>
              <a:gd name="G25" fmla="+- 10800 0 0"/>
              <a:gd name="G26" fmla="+- 21600 0 0"/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fr-FR" altLang="fr-FR" sz="2400" b="1" i="1" dirty="0">
                <a:ea typeface="Arial Unicode MS" pitchFamily="34" charset="-128"/>
              </a:rPr>
              <a:t>	</a:t>
            </a:r>
            <a:r>
              <a:rPr lang="fr-FR" altLang="fr-FR" sz="2400" b="1" i="1" dirty="0">
                <a:solidFill>
                  <a:srgbClr val="0070C0"/>
                </a:solidFill>
                <a:ea typeface="Arial Unicode MS" pitchFamily="34" charset="-128"/>
              </a:rPr>
              <a:t>Bienvenue aux 7 nouveaux adhérents et 7 nouveaux arrivants </a:t>
            </a:r>
          </a:p>
          <a:p>
            <a:pPr algn="ctr"/>
            <a:endParaRPr lang="fr-FR" altLang="fr-FR" sz="2000" b="1" i="1" dirty="0">
              <a:solidFill>
                <a:srgbClr val="0070C0"/>
              </a:solidFill>
              <a:ea typeface="Arial Unicode MS" pitchFamily="34" charset="-128"/>
            </a:endParaRPr>
          </a:p>
          <a:p>
            <a:pPr algn="ctr"/>
            <a:r>
              <a:rPr lang="fr-FR" altLang="fr-FR" sz="2200" b="1" i="1" dirty="0">
                <a:solidFill>
                  <a:srgbClr val="0070C0"/>
                </a:solidFill>
                <a:ea typeface="Arial Unicode MS" pitchFamily="34" charset="-128"/>
              </a:rPr>
              <a:t>2023</a:t>
            </a:r>
          </a:p>
          <a:p>
            <a:r>
              <a:rPr lang="fr-FR" altLang="fr-FR" sz="1600" b="1" dirty="0">
                <a:ea typeface="Arial Unicode MS" pitchFamily="34" charset="-128"/>
              </a:rPr>
              <a:t>Vincent de l’</a:t>
            </a:r>
            <a:r>
              <a:rPr lang="fr-FR" altLang="fr-FR" sz="1600" b="1" dirty="0" err="1">
                <a:ea typeface="Arial Unicode MS" pitchFamily="34" charset="-128"/>
              </a:rPr>
              <a:t>Estang</a:t>
            </a:r>
            <a:r>
              <a:rPr lang="fr-FR" altLang="fr-FR" sz="1600" b="1" dirty="0">
                <a:ea typeface="Arial Unicode MS" pitchFamily="34" charset="-128"/>
              </a:rPr>
              <a:t> du </a:t>
            </a:r>
            <a:r>
              <a:rPr lang="fr-FR" altLang="fr-FR" sz="1600" b="1" dirty="0" err="1">
                <a:ea typeface="Arial Unicode MS" pitchFamily="34" charset="-128"/>
              </a:rPr>
              <a:t>Rusquec</a:t>
            </a:r>
            <a:r>
              <a:rPr lang="fr-FR" altLang="fr-FR" sz="1600" b="1" dirty="0">
                <a:ea typeface="Arial Unicode MS" pitchFamily="34" charset="-128"/>
              </a:rPr>
              <a:t>		Jacques </a:t>
            </a:r>
            <a:r>
              <a:rPr lang="fr-FR" altLang="fr-FR" sz="1600" b="1" dirty="0" err="1">
                <a:ea typeface="Arial Unicode MS" pitchFamily="34" charset="-128"/>
              </a:rPr>
              <a:t>Bonningues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</a:t>
            </a:r>
          </a:p>
          <a:p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Michel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Desplan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			Pascal Vauthier</a:t>
            </a:r>
          </a:p>
          <a:p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Jean Claude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Aufrere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			Dominique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Vrignaud</a:t>
            </a:r>
            <a:endParaRPr lang="fr-FR" altLang="fr-FR" sz="1600" b="1" dirty="0">
              <a:solidFill>
                <a:schemeClr val="tx1"/>
              </a:solidFill>
              <a:ea typeface="Arial Unicode MS" pitchFamily="34" charset="-128"/>
            </a:endParaRPr>
          </a:p>
          <a:p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Fabrice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Intertaglia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			Isabelle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Czernichowsli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-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Loriol</a:t>
            </a:r>
            <a:endParaRPr lang="fr-FR" altLang="fr-FR" sz="1600" b="1" dirty="0">
              <a:solidFill>
                <a:schemeClr val="tx1"/>
              </a:solidFill>
              <a:ea typeface="Arial Unicode MS" pitchFamily="34" charset="-128"/>
            </a:endParaRPr>
          </a:p>
          <a:p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Patrick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Sandevoir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			Marc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Tisseyre</a:t>
            </a:r>
            <a:endParaRPr lang="fr-FR" altLang="fr-FR" sz="1600" b="1" dirty="0">
              <a:solidFill>
                <a:schemeClr val="tx1"/>
              </a:solidFill>
              <a:ea typeface="Arial Unicode MS" pitchFamily="34" charset="-128"/>
            </a:endParaRPr>
          </a:p>
          <a:p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Sylvie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Borrely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				Jérôme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Rzepka</a:t>
            </a:r>
            <a:endParaRPr lang="fr-FR" altLang="fr-FR" sz="1600" b="1" dirty="0">
              <a:solidFill>
                <a:schemeClr val="tx1"/>
              </a:solidFill>
              <a:ea typeface="Arial Unicode MS" pitchFamily="34" charset="-128"/>
            </a:endParaRPr>
          </a:p>
          <a:p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Martine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Sillard</a:t>
            </a:r>
            <a:r>
              <a:rPr lang="fr-FR" altLang="fr-FR" sz="1600" b="1" dirty="0">
                <a:solidFill>
                  <a:schemeClr val="tx1"/>
                </a:solidFill>
                <a:ea typeface="Arial Unicode MS" pitchFamily="34" charset="-128"/>
              </a:rPr>
              <a:t>					Christophe </a:t>
            </a:r>
            <a:r>
              <a:rPr lang="fr-FR" altLang="fr-FR" sz="1600" b="1" dirty="0" err="1">
                <a:solidFill>
                  <a:schemeClr val="tx1"/>
                </a:solidFill>
                <a:ea typeface="Arial Unicode MS" pitchFamily="34" charset="-128"/>
              </a:rPr>
              <a:t>Deherre</a:t>
            </a:r>
            <a:endParaRPr lang="fr-FR" altLang="fr-FR" sz="1400" b="1" dirty="0">
              <a:solidFill>
                <a:schemeClr val="tx1"/>
              </a:solidFill>
              <a:ea typeface="Arial Unicode MS" pitchFamily="34" charset="-128"/>
            </a:endParaRPr>
          </a:p>
        </p:txBody>
      </p:sp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22E7DA97-B4B5-1A42-7152-BE47365EC5DB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dirty="0">
                <a:solidFill>
                  <a:srgbClr val="FFFFFF"/>
                </a:solidFill>
                <a:ea typeface="Arial Unicode MS" pitchFamily="2"/>
                <a:cs typeface="Mangal" pitchFamily="2"/>
              </a:rPr>
              <a:t>Effectifs de la section</a:t>
            </a:r>
            <a:endParaRPr lang="fr-FR" sz="3300" b="1" i="0" u="none" strike="noStrike" kern="1200" dirty="0">
              <a:ln>
                <a:noFill/>
              </a:ln>
              <a:solidFill>
                <a:srgbClr val="FFFFFF"/>
              </a:solidFill>
              <a:ea typeface="Arial Unicode MS" pitchFamily="2"/>
              <a:cs typeface="Mangal" pitchFamily="2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728680" y="2082011"/>
            <a:ext cx="3182759" cy="3182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74"/>
          <p:cNvSpPr/>
          <p:nvPr/>
        </p:nvSpPr>
        <p:spPr>
          <a:xfrm>
            <a:off x="625" y="2318853"/>
            <a:ext cx="10080000" cy="54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499"/>
              </a:spcAft>
              <a:buNone/>
              <a:tabLst/>
            </a:pPr>
            <a:r>
              <a:rPr lang="fr-FR" sz="3300" b="1" i="0" u="none" strike="noStrike" kern="1200" spc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18"/>
                <a:ea typeface="Arial Unicode MS" pitchFamily="2"/>
                <a:cs typeface="Mangal" pitchFamily="2"/>
              </a:rPr>
              <a:t>Evolution 2023</a:t>
            </a:r>
          </a:p>
        </p:txBody>
      </p:sp>
      <p:sp>
        <p:nvSpPr>
          <p:cNvPr id="4" name="Forme libre 2"/>
          <p:cNvSpPr/>
          <p:nvPr/>
        </p:nvSpPr>
        <p:spPr>
          <a:xfrm>
            <a:off x="303746" y="3203773"/>
            <a:ext cx="4464000" cy="491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1"/>
                <a:cs typeface="Arial Unicode MS" pitchFamily="34"/>
              </a:rPr>
              <a:t> </a:t>
            </a: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endParaRPr lang="fr-FR" sz="36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1"/>
              <a:cs typeface="Arial Unicode MS" pitchFamily="34"/>
            </a:endParaRP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1"/>
                <a:cs typeface="Arial Unicode MS" pitchFamily="34"/>
              </a:rPr>
              <a:t>7 adhésions</a:t>
            </a: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1"/>
                <a:cs typeface="Arial Unicode MS" pitchFamily="34"/>
              </a:rPr>
              <a:t>7 arrivées</a:t>
            </a: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endParaRPr lang="fr-FR" sz="36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1"/>
              <a:cs typeface="Arial Unicode MS" pitchFamily="34"/>
            </a:endParaRP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endParaRPr lang="fr-FR" sz="36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1"/>
              <a:cs typeface="Arial Unicode MS" pitchFamily="34"/>
            </a:endParaRP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endParaRPr lang="fr-FR" sz="36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1"/>
              <a:cs typeface="Arial Unicode MS" pitchFamily="34"/>
            </a:endParaRPr>
          </a:p>
        </p:txBody>
      </p:sp>
      <p:sp>
        <p:nvSpPr>
          <p:cNvPr id="5" name="Forme libre 3"/>
          <p:cNvSpPr/>
          <p:nvPr/>
        </p:nvSpPr>
        <p:spPr>
          <a:xfrm>
            <a:off x="5312880" y="3154086"/>
            <a:ext cx="4014360" cy="28365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endParaRPr lang="fr-FR" sz="96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1"/>
              <a:cs typeface="Arial Unicode MS" pitchFamily="34"/>
            </a:endParaRP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r>
              <a:rPr lang="fr-FR" sz="3600" b="1" dirty="0">
                <a:solidFill>
                  <a:srgbClr val="000000"/>
                </a:solidFill>
                <a:latin typeface="Arial" pitchFamily="18"/>
                <a:ea typeface="Arial Unicode MS" pitchFamily="1"/>
                <a:cs typeface="Arial Unicode MS" pitchFamily="34"/>
              </a:rPr>
              <a:t>21</a:t>
            </a: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1"/>
                <a:cs typeface="Arial Unicode MS" pitchFamily="34"/>
              </a:rPr>
              <a:t> décès</a:t>
            </a:r>
          </a:p>
          <a:p>
            <a:pPr marL="431640" marR="0" lvl="0" indent="-310680" algn="ctr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buNone/>
              <a:tabLst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1"/>
                <a:cs typeface="Arial Unicode MS" pitchFamily="34"/>
              </a:rPr>
              <a:t>  13 départs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741226" y="3005142"/>
            <a:ext cx="1589040" cy="15890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250418" y="6326912"/>
            <a:ext cx="3034655" cy="73971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4400" b="1" i="0" u="none" strike="noStrike" kern="12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Microsoft YaHei" pitchFamily="2"/>
                <a:cs typeface="Arial" pitchFamily="2"/>
              </a:rPr>
              <a:t>BILAN - 20</a:t>
            </a:r>
          </a:p>
        </p:txBody>
      </p:sp>
      <p:sp>
        <p:nvSpPr>
          <p:cNvPr id="10" name="Espace réservé du texte 74">
            <a:extLst>
              <a:ext uri="{FF2B5EF4-FFF2-40B4-BE49-F238E27FC236}">
                <a16:creationId xmlns:a16="http://schemas.microsoft.com/office/drawing/2014/main" id="{05E1CF80-4C23-8FBE-E1BE-9A8AB1709D93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dirty="0">
                <a:solidFill>
                  <a:srgbClr val="FFFFFF"/>
                </a:solidFill>
                <a:ea typeface="Arial Unicode MS" pitchFamily="2"/>
                <a:cs typeface="Mangal" pitchFamily="2"/>
              </a:rPr>
              <a:t>Effectifs de la section</a:t>
            </a:r>
            <a:endParaRPr lang="fr-FR" sz="3300" b="1" i="0" u="none" strike="noStrike" kern="1200" dirty="0">
              <a:ln>
                <a:noFill/>
              </a:ln>
              <a:solidFill>
                <a:srgbClr val="FFFFFF"/>
              </a:solidFill>
              <a:ea typeface="Arial Unicode MS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9279318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32673BD-51FD-4C38-BCC8-6E316E533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491805"/>
            <a:ext cx="10080624" cy="1931988"/>
          </a:xfrm>
        </p:spPr>
        <p:txBody>
          <a:bodyPr>
            <a:normAutofit/>
          </a:bodyPr>
          <a:lstStyle/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Régis Crouzet</a:t>
            </a:r>
          </a:p>
          <a:p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Trésorier de la section du Gard</a:t>
            </a:r>
          </a:p>
        </p:txBody>
      </p:sp>
      <p:sp>
        <p:nvSpPr>
          <p:cNvPr id="5" name="Espace réservé du texte 74">
            <a:extLst>
              <a:ext uri="{FF2B5EF4-FFF2-40B4-BE49-F238E27FC236}">
                <a16:creationId xmlns:a16="http://schemas.microsoft.com/office/drawing/2014/main" id="{9433C27F-B91B-959C-D6DC-ADD1F846A3B2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dirty="0"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</a:t>
            </a:r>
            <a:endParaRPr lang="fr-FR" sz="3300" b="1" i="0" u="none" strike="noStrike" kern="1200" dirty="0">
              <a:ln>
                <a:noFill/>
              </a:ln>
              <a:solidFill>
                <a:srgbClr val="FFFFFF"/>
              </a:solidFill>
              <a:ea typeface="Arial Unicode MS" pitchFamily="2"/>
              <a:cs typeface="Mangal" pitchFamily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0B7550-B00F-9E65-2F26-34927897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8" y="0"/>
            <a:ext cx="754112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6209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 année 2023 </a:t>
            </a: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1007864" y="2201748"/>
            <a:ext cx="7920880" cy="4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compte « Section » : les recettes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19251" y="3048040"/>
            <a:ext cx="10080626" cy="3496705"/>
          </a:xfrm>
          <a:prstGeom prst="rect">
            <a:avLst/>
          </a:prstGeom>
        </p:spPr>
        <p:txBody>
          <a:bodyPr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1 - Allocation du Siège : 			  3452,40</a:t>
            </a:r>
            <a:r>
              <a:rPr lang="fr-FR" sz="2400" dirty="0">
                <a:solidFill>
                  <a:sysClr val="windowText" lastClr="000000"/>
                </a:solidFill>
              </a:rPr>
              <a:t> €</a:t>
            </a:r>
            <a:endParaRPr lang="fr-FR" sz="24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37" y="3482611"/>
            <a:ext cx="98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2 - Dons en retour du Siège :					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6256" y="3411538"/>
            <a:ext cx="295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ysClr val="windowText" lastClr="000000"/>
                </a:solidFill>
                <a:latin typeface="Arial" pitchFamily="34" charset="0"/>
              </a:rPr>
              <a:t>	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  </a:t>
            </a: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6925,97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 €</a:t>
            </a:r>
            <a:endParaRPr lang="fr-FR" sz="2400" dirty="0"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9251" y="3940367"/>
            <a:ext cx="9616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3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 - </a:t>
            </a: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Contributions volontaires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 :		  </a:t>
            </a: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3100,00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 €	</a:t>
            </a:r>
            <a:r>
              <a:rPr lang="fr-FR" sz="2800" dirty="0">
                <a:solidFill>
                  <a:sysClr val="windowText" lastClr="000000"/>
                </a:solidFill>
                <a:latin typeface="Arial" pitchFamily="34" charset="0"/>
              </a:rPr>
              <a:t>		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6018" y="4548910"/>
            <a:ext cx="979284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4 - Produits des manifestations :		  4493,76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 €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1920" y="5652045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RECETTES :           </a:t>
            </a:r>
          </a:p>
          <a:p>
            <a:pPr algn="ctr">
              <a:defRPr/>
            </a:pPr>
            <a:r>
              <a:rPr lang="fr-F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17972,13 €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B584C0C-42B4-6FB0-D8A2-B6896DC7F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4202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 année 2023 </a:t>
            </a: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719832" y="2201748"/>
            <a:ext cx="8712968" cy="4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compte « Section » : les dépenses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252" y="2773364"/>
            <a:ext cx="10061373" cy="3958802"/>
          </a:xfrm>
          <a:prstGeom prst="rect">
            <a:avLst/>
          </a:prstGeom>
        </p:spPr>
        <p:txBody>
          <a:bodyPr/>
          <a:lstStyle>
            <a:lvl1pPr marL="0" marR="0" indent="0" rtl="0" hangingPunct="0">
              <a:spcBef>
                <a:spcPts val="0"/>
              </a:spcBef>
              <a:spcAft>
                <a:spcPts val="1414"/>
              </a:spcAft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Entraide :				  		    1252,08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</a:t>
            </a:r>
          </a:p>
          <a:p>
            <a:pPr>
              <a:defRPr/>
            </a:pPr>
            <a:r>
              <a:rPr lang="fr-FR" sz="3600" b="1" dirty="0"/>
              <a:t>	</a:t>
            </a:r>
            <a:r>
              <a:rPr lang="fr-FR" sz="3600" dirty="0"/>
              <a:t>  </a:t>
            </a:r>
            <a:endParaRPr lang="fr-FR" sz="2900" dirty="0"/>
          </a:p>
          <a:p>
            <a:pPr>
              <a:defRPr/>
            </a:pPr>
            <a:r>
              <a:rPr lang="fr-FR" dirty="0">
                <a:solidFill>
                  <a:sysClr val="windowText" lastClr="000000"/>
                </a:solidFill>
              </a:rPr>
              <a:t>   </a:t>
            </a:r>
            <a:endParaRPr lang="fr-FR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03773"/>
            <a:ext cx="9720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2 - Frais de fonctionnement :			    1419,50 €</a:t>
            </a:r>
            <a:r>
              <a:rPr lang="fr-FR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</a:p>
          <a:p>
            <a:pPr marL="457200" indent="-457200"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3 - Assemblées et manifestations :</a:t>
            </a:r>
            <a:r>
              <a:rPr lang="fr-FR" sz="2400" dirty="0">
                <a:solidFill>
                  <a:sysClr val="windowText" lastClr="000000"/>
                </a:solidFill>
                <a:latin typeface="Arial" pitchFamily="34" charset="0"/>
              </a:rPr>
              <a:t>		</a:t>
            </a: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5782,68 €</a:t>
            </a:r>
            <a:r>
              <a:rPr lang="fr-FR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fr-FR" sz="2800" dirty="0">
                <a:solidFill>
                  <a:sysClr val="windowText" lastClr="000000"/>
                </a:solidFill>
                <a:latin typeface="Arial" pitchFamily="34" charset="0"/>
              </a:rPr>
              <a:t>				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4139877"/>
            <a:ext cx="100806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 – Envois au Siège ( G.P.A )			    6980,00 € 		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3928" y="5364013"/>
            <a:ext cx="712879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36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DEPENSES: </a:t>
            </a:r>
          </a:p>
          <a:p>
            <a:pPr algn="ctr">
              <a:lnSpc>
                <a:spcPct val="90000"/>
              </a:lnSpc>
              <a:defRPr/>
            </a:pPr>
            <a:r>
              <a:rPr lang="fr-FR" sz="36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15434,26 €</a:t>
            </a:r>
            <a:r>
              <a:rPr 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DDDA5E-5B3F-194C-8CC9-E7B86CBD5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7813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4"/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Bilan financier année 2023 </a:t>
            </a: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1079872" y="2201748"/>
            <a:ext cx="8064896" cy="4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>
            <a:normAutofit fontScale="5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Compte « Section » : soldes bancaire et comptable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96497" y="3364423"/>
            <a:ext cx="303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26486,77 €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217734" y="3364422"/>
            <a:ext cx="30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23948,90</a:t>
            </a:r>
            <a:r>
              <a:rPr lang="fr-FR" sz="3600" b="1" dirty="0">
                <a:solidFill>
                  <a:srgbClr val="00B050"/>
                </a:solidFill>
              </a:rPr>
              <a:t> </a:t>
            </a:r>
            <a:r>
              <a:rPr lang="fr-FR" sz="3600" b="1" dirty="0">
                <a:solidFill>
                  <a:srgbClr val="0070C0"/>
                </a:solidFill>
              </a:rPr>
              <a:t>€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816178" y="3995365"/>
            <a:ext cx="3312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B050"/>
                </a:solidFill>
              </a:rPr>
              <a:t>2537,87 €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06264" y="2995091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caisse le 31/12/2022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48968" y="2995091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caisse le 31/12/2023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3E6CF6-8399-4D84-AA93-9078CF153CEC}"/>
              </a:ext>
            </a:extLst>
          </p:cNvPr>
          <p:cNvSpPr txBox="1"/>
          <p:nvPr/>
        </p:nvSpPr>
        <p:spPr>
          <a:xfrm>
            <a:off x="1734986" y="4791143"/>
            <a:ext cx="1158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recettes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8FD200-C8FC-4372-8F01-5953FE670B2F}"/>
              </a:ext>
            </a:extLst>
          </p:cNvPr>
          <p:cNvSpPr txBox="1"/>
          <p:nvPr/>
        </p:nvSpPr>
        <p:spPr>
          <a:xfrm>
            <a:off x="7169644" y="4676105"/>
            <a:ext cx="1255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dépenses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8E2A76-6EE6-404C-B180-9C16E8190806}"/>
              </a:ext>
            </a:extLst>
          </p:cNvPr>
          <p:cNvSpPr txBox="1"/>
          <p:nvPr/>
        </p:nvSpPr>
        <p:spPr>
          <a:xfrm>
            <a:off x="1217734" y="5160475"/>
            <a:ext cx="274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17972,13</a:t>
            </a:r>
            <a:r>
              <a:rPr lang="fr-FR" sz="3600" b="1" dirty="0">
                <a:solidFill>
                  <a:srgbClr val="00B050"/>
                </a:solidFill>
              </a:rPr>
              <a:t> </a:t>
            </a:r>
            <a:r>
              <a:rPr lang="fr-FR" sz="3600" b="1" dirty="0">
                <a:solidFill>
                  <a:srgbClr val="0070C0"/>
                </a:solidFill>
              </a:rPr>
              <a:t>€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B21408-17CF-4F0F-BE79-F73E7540A828}"/>
              </a:ext>
            </a:extLst>
          </p:cNvPr>
          <p:cNvSpPr txBox="1"/>
          <p:nvPr/>
        </p:nvSpPr>
        <p:spPr>
          <a:xfrm>
            <a:off x="6696498" y="506445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70C0"/>
                </a:solidFill>
              </a:rPr>
              <a:t>15434,26 €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B4FFB1-A971-4BA4-AAC5-84335C4D0558}"/>
              </a:ext>
            </a:extLst>
          </p:cNvPr>
          <p:cNvSpPr txBox="1"/>
          <p:nvPr/>
        </p:nvSpPr>
        <p:spPr>
          <a:xfrm>
            <a:off x="3816178" y="5625718"/>
            <a:ext cx="3312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B050"/>
                </a:solidFill>
              </a:rPr>
              <a:t>2537,87 €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FD25E1-27D6-08FE-1744-924420117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2010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rutiger 45 Light"/>
        <a:ea typeface="Frutiger 45 Light"/>
        <a:cs typeface="Frutiger 45 Light"/>
      </a:majorFont>
      <a:minorFont>
        <a:latin typeface="Work Sans"/>
        <a:ea typeface="Work Sans"/>
        <a:cs typeface="Work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utiger 65 Bold"/>
            <a:ea typeface="Frutiger 65 Bold"/>
            <a:cs typeface="Frutiger 65 Bold"/>
            <a:sym typeface="Frutiger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utiger 65 Bold"/>
            <a:ea typeface="Frutiger 65 Bold"/>
            <a:cs typeface="Frutiger 65 Bold"/>
            <a:sym typeface="Frutiger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3730</TotalTime>
  <Words>1274</Words>
  <Application>Microsoft Office PowerPoint</Application>
  <PresentationFormat>Personnalisé</PresentationFormat>
  <Paragraphs>235</Paragraphs>
  <Slides>32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9" baseType="lpstr">
      <vt:lpstr>Microsoft YaHei</vt:lpstr>
      <vt:lpstr>Arial</vt:lpstr>
      <vt:lpstr>Arial Black</vt:lpstr>
      <vt:lpstr>Arial Unicode MS</vt:lpstr>
      <vt:lpstr>Calibri</vt:lpstr>
      <vt:lpstr>Frutiger 45 Light</vt:lpstr>
      <vt:lpstr>Frutiger 55 Roman</vt:lpstr>
      <vt:lpstr>Frutiger 65 Bold</vt:lpstr>
      <vt:lpstr>Mangal</vt:lpstr>
      <vt:lpstr>proxima</vt:lpstr>
      <vt:lpstr>StarSymbol</vt:lpstr>
      <vt:lpstr>Tahoma</vt:lpstr>
      <vt:lpstr>Times New Roman</vt:lpstr>
      <vt:lpstr>Wingdings</vt:lpstr>
      <vt:lpstr>Wingdings 3</vt:lpstr>
      <vt:lpstr>Work Sans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GRAND PRIX DES APPRENTIS 2024  </vt:lpstr>
      <vt:lpstr>Présentation PowerPoint</vt:lpstr>
      <vt:lpstr>Etablissements partenaires</vt:lpstr>
      <vt:lpstr> Organisation pour l’année en cours</vt:lpstr>
      <vt:lpstr>Réunion du jury  - Candidats 2023</vt:lpstr>
      <vt:lpstr>Cérémonie de remise des prix 2023</vt:lpstr>
      <vt:lpstr>Remise du Grand prix 2024  Par Monsieur le Directeur de cabinet du Préfet du Gard </vt:lpstr>
      <vt:lpstr>Remise du prix d’Excellence  par Monsieur l’Inspecteur académique du Gard </vt:lpstr>
      <vt:lpstr>Présentation PowerPoint</vt:lpstr>
      <vt:lpstr>Présentation PowerPoint</vt:lpstr>
      <vt:lpstr>Présentation PowerPoint</vt:lpstr>
      <vt:lpstr> Lauréate Gardoise du Prix national des Apprentis 2023 Melle Eloïse GALON</vt:lpstr>
      <vt:lpstr>APRES 2021…    LES OLYMPIADES DE 2024</vt:lpstr>
      <vt:lpstr>2ème édition des Olympiades de la jeunesse de la SMLH </vt:lpstr>
      <vt:lpstr>Présentation PowerPoint</vt:lpstr>
      <vt:lpstr>2ème édition des Olympiades de la jeunesse de la SMLH </vt:lpstr>
      <vt:lpstr>LA FINALE LE 26 MAI 2024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Schmückel</dc:creator>
  <cp:lastModifiedBy>C Dabos</cp:lastModifiedBy>
  <cp:revision>404</cp:revision>
  <cp:lastPrinted>2019-03-07T17:24:58Z</cp:lastPrinted>
  <dcterms:created xsi:type="dcterms:W3CDTF">2014-02-12T18:08:52Z</dcterms:created>
  <dcterms:modified xsi:type="dcterms:W3CDTF">2024-03-20T14:37:18Z</dcterms:modified>
</cp:coreProperties>
</file>