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480" r:id="rId2"/>
    <p:sldId id="551" r:id="rId3"/>
    <p:sldId id="484" r:id="rId4"/>
    <p:sldId id="461" r:id="rId5"/>
    <p:sldId id="501" r:id="rId6"/>
    <p:sldId id="549" r:id="rId7"/>
    <p:sldId id="485" r:id="rId8"/>
    <p:sldId id="515" r:id="rId9"/>
    <p:sldId id="550" r:id="rId10"/>
    <p:sldId id="292" r:id="rId11"/>
    <p:sldId id="256" r:id="rId12"/>
    <p:sldId id="258" r:id="rId13"/>
    <p:sldId id="301" r:id="rId14"/>
    <p:sldId id="259" r:id="rId15"/>
    <p:sldId id="260" r:id="rId16"/>
  </p:sldIdLst>
  <p:sldSz cx="10080625" cy="7559675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44" autoAdjust="0"/>
    <p:restoredTop sz="94660"/>
  </p:normalViewPr>
  <p:slideViewPr>
    <p:cSldViewPr showGuides="1">
      <p:cViewPr varScale="1">
        <p:scale>
          <a:sx n="57" d="100"/>
          <a:sy n="57" d="100"/>
        </p:scale>
        <p:origin x="248" y="3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428"/>
    </p:cViewPr>
  </p:sorterViewPr>
  <p:notesViewPr>
    <p:cSldViewPr>
      <p:cViewPr varScale="1">
        <p:scale>
          <a:sx n="57" d="100"/>
          <a:sy n="57" d="100"/>
        </p:scale>
        <p:origin x="32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vert="horz" wrap="none" lIns="82336" tIns="41168" rIns="82336" bIns="41168" anchorCtr="0" compatLnSpc="0"/>
          <a:lstStyle/>
          <a:p>
            <a:pPr hangingPunct="0">
              <a:defRPr sz="1400"/>
            </a:pPr>
            <a:endParaRPr lang="fr-FR" sz="1300" dirty="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45853" y="1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vert="horz" wrap="none" lIns="82336" tIns="41168" rIns="82336" bIns="41168" anchorCtr="0" compatLnSpc="0"/>
          <a:lstStyle/>
          <a:p>
            <a:pPr algn="r" hangingPunct="0">
              <a:defRPr sz="1400"/>
            </a:pPr>
            <a:endParaRPr lang="fr-FR" sz="1300" dirty="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9410865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vert="horz" wrap="none" lIns="82336" tIns="41168" rIns="82336" bIns="41168" anchor="b" anchorCtr="0" compatLnSpc="0"/>
          <a:lstStyle/>
          <a:p>
            <a:pPr hangingPunct="0">
              <a:defRPr sz="1400"/>
            </a:pPr>
            <a:endParaRPr lang="fr-FR" sz="1300" dirty="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45853" y="9410865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vert="horz" wrap="none" lIns="82336" tIns="41168" rIns="82336" bIns="41168" anchor="b" anchorCtr="0" compatLnSpc="0"/>
          <a:lstStyle/>
          <a:p>
            <a:pPr algn="r" hangingPunct="0">
              <a:defRPr sz="1400"/>
            </a:pPr>
            <a:fld id="{3E98F94F-80D0-4438-8023-A9FF1EDD8202}" type="slidenum">
              <a:rPr/>
              <a:pPr algn="r" hangingPunct="0">
                <a:defRPr sz="1400"/>
              </a:pPr>
              <a:t>‹N°›</a:t>
            </a:fld>
            <a:endParaRPr lang="fr-FR" sz="1300" dirty="0"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62353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2475"/>
            <a:ext cx="4953000" cy="371475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679479" y="4705265"/>
            <a:ext cx="5435510" cy="44574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3845853" y="1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9410865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45853" y="9410865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2046B2E-795E-4E8A-B4AE-A18E5AC8F307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01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Arial Unicode MS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52475"/>
            <a:ext cx="4951413" cy="3714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04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6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69AAD0-197B-E94C-815D-920D7C8081F1}"/>
              </a:ext>
            </a:extLst>
          </p:cNvPr>
          <p:cNvSpPr/>
          <p:nvPr userDrawn="1"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7DAAA2-5642-FB44-8B20-9957BE039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309">
            <a:off x="5687603" y="-29406"/>
            <a:ext cx="8045090" cy="151781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35D380B-A68C-FD42-B2E1-77885DE22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0" y="217115"/>
            <a:ext cx="2457152" cy="11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0552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92944" y="402389"/>
            <a:ext cx="8694241" cy="146074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fr-FR" sz="1488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92944" y="2012342"/>
            <a:ext cx="8694241" cy="47961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fr-FR" sz="2646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A66648-D296-448F-B527-49EC7F622900}" type="slidenum">
              <a:rPr/>
              <a:pPr/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95068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2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69AAD0-197B-E94C-815D-920D7C8081F1}"/>
              </a:ext>
            </a:extLst>
          </p:cNvPr>
          <p:cNvSpPr/>
          <p:nvPr userDrawn="1"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2225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6A52558-98C8-214F-987A-996586E4F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8" y="219349"/>
            <a:ext cx="2452508" cy="11797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84C081-2C6D-EB49-A7F0-5A3B04119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2"/>
          <a:stretch/>
        </p:blipFill>
        <p:spPr>
          <a:xfrm>
            <a:off x="0" y="4114682"/>
            <a:ext cx="2161308" cy="34449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67ADA4-4D41-0E4C-A79B-9004315BE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6"/>
          <a:stretch/>
        </p:blipFill>
        <p:spPr>
          <a:xfrm>
            <a:off x="7889185" y="4114682"/>
            <a:ext cx="2191440" cy="34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7041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1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61133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7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69303E9-1205-054F-84BB-825BE8033D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136">
            <a:off x="5068094" y="875532"/>
            <a:ext cx="5762800" cy="73988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244535-BEDC-D940-9C9A-948EC7DB9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8" y="219349"/>
            <a:ext cx="2452508" cy="11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72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0176EBF8-23C8-4BC5-929F-E975F71DD479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15246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0B54EB24-4124-4E59-8AFE-9505BF52EC7C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968819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4304" y="6887160"/>
            <a:ext cx="2348280" cy="52128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07/03/2016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526872" y="6887160"/>
            <a:ext cx="3195000" cy="52128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AG 2016 SMLH Section du Gard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336689" y="6887160"/>
            <a:ext cx="2348280" cy="52128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8FE32E0-8423-4D0C-8122-2C3C3A5E8AB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1408613"/>
      </p:ext>
    </p:extLst>
  </p:cSld>
  <p:clrMapOvr>
    <a:masterClrMapping/>
  </p:clrMapOvr>
  <p:transition spd="slow">
    <p:wipe dir="r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35005BFD-D451-415A-B882-9EAB7F898453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75049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129F8F6C-B7BF-042A-081E-C9F9073C755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6467070"/>
            <a:ext cx="777293" cy="914097"/>
          </a:xfrm>
          <a:prstGeom prst="rect">
            <a:avLst/>
          </a:prstGeom>
        </p:spPr>
      </p:pic>
      <p:sp>
        <p:nvSpPr>
          <p:cNvPr id="4" name="Texte du titre"/>
          <p:cNvSpPr txBox="1">
            <a:spLocks noGrp="1"/>
          </p:cNvSpPr>
          <p:nvPr>
            <p:ph type="title"/>
          </p:nvPr>
        </p:nvSpPr>
        <p:spPr>
          <a:xfrm>
            <a:off x="820645" y="402483"/>
            <a:ext cx="8566937" cy="1461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5" name="Texte niveau 1…"/>
          <p:cNvSpPr txBox="1"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976896" y="7039276"/>
            <a:ext cx="410686" cy="337332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 defTabSz="756026">
              <a:defRPr sz="992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3" name="Image 2" descr="Une image contenant texte, arme&#10;&#10;Description générée automatiquement">
            <a:extLst>
              <a:ext uri="{FF2B5EF4-FFF2-40B4-BE49-F238E27FC236}">
                <a16:creationId xmlns:a16="http://schemas.microsoft.com/office/drawing/2014/main" id="{77B511F6-9ED5-5EA5-378E-8FCB1C1DC06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01301" y="107429"/>
            <a:ext cx="2379324" cy="7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3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56" r:id="rId9"/>
    <p:sldLayoutId id="2147483682" r:id="rId10"/>
  </p:sldLayoutIdLst>
  <p:transition spd="med"/>
  <p:hf hdr="0" ftr="0" dt="0"/>
  <p:txStyles>
    <p:titleStyle>
      <a:lvl1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1pPr>
      <a:lvl2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2pPr>
      <a:lvl3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3pPr>
      <a:lvl4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4pPr>
      <a:lvl5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5pPr>
      <a:lvl6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6pPr>
      <a:lvl7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7pPr>
      <a:lvl8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8pPr>
      <a:lvl9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9pPr>
    </p:titleStyle>
    <p:bodyStyle>
      <a:lvl1pPr marL="0" marR="0" indent="0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1pPr>
      <a:lvl2pPr marL="0" marR="0" indent="0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2pPr>
      <a:lvl3pPr marL="0" marR="0" indent="0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3pPr>
      <a:lvl4pPr marL="0" marR="0" indent="0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4pPr>
      <a:lvl5pPr marL="0" marR="0" indent="0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5pPr>
      <a:lvl6pPr marL="1113010" marR="0" indent="-168001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Pct val="100000"/>
        <a:buFontTx/>
        <a:buChar char="•"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6pPr>
      <a:lvl7pPr marL="1302012" marR="0" indent="-168001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Pct val="100000"/>
        <a:buFontTx/>
        <a:buChar char="•"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7pPr>
      <a:lvl8pPr marL="1491013" marR="0" indent="-168001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Pct val="100000"/>
        <a:buFontTx/>
        <a:buChar char="•"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8pPr>
      <a:lvl9pPr marL="1680015" marR="0" indent="-168001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Pct val="100000"/>
        <a:buFontTx/>
        <a:buChar char="•"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9pPr>
    </p:bodyStyle>
    <p:otherStyle>
      <a:lvl1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ENTATION DU DEPARTEMENT">
            <a:extLst>
              <a:ext uri="{FF2B5EF4-FFF2-40B4-BE49-F238E27FC236}">
                <a16:creationId xmlns:a16="http://schemas.microsoft.com/office/drawing/2014/main" id="{7F270775-C2DA-DA42-C53B-F447CE6A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8" y="179437"/>
            <a:ext cx="4682080" cy="410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F646A31-6E7F-0BEB-1380-C2313558CE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48" y="0"/>
            <a:ext cx="7541128" cy="75596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6694D88-D4D6-4636-A7AE-C8FBDF54C49D}"/>
              </a:ext>
            </a:extLst>
          </p:cNvPr>
          <p:cNvSpPr txBox="1"/>
          <p:nvPr/>
        </p:nvSpPr>
        <p:spPr>
          <a:xfrm>
            <a:off x="-25968" y="4571925"/>
            <a:ext cx="10080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8015"/>
            <a:r>
              <a:rPr lang="fr-FR" sz="3600" b="1" dirty="0">
                <a:solidFill>
                  <a:srgbClr val="FC04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SOCIETE DES MEMBRES DE LA LEGION D’HONNEUR</a:t>
            </a:r>
          </a:p>
          <a:p>
            <a:pPr algn="ctr" defTabSz="378015"/>
            <a:r>
              <a:rPr lang="fr-FR" sz="36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ASSEMBLEE ANNUELLE DE LA SECTION DU GARD</a:t>
            </a:r>
          </a:p>
          <a:p>
            <a:pPr algn="ctr" defTabSz="378015"/>
            <a:r>
              <a:rPr lang="fr-FR" sz="3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09/03/2024</a:t>
            </a:r>
          </a:p>
        </p:txBody>
      </p:sp>
    </p:spTree>
    <p:extLst>
      <p:ext uri="{BB962C8B-B14F-4D97-AF65-F5344CB8AC3E}">
        <p14:creationId xmlns:p14="http://schemas.microsoft.com/office/powerpoint/2010/main" val="231922667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4"/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dirty="0">
                <a:solidFill>
                  <a:srgbClr val="FFFFFF"/>
                </a:solidFill>
                <a:ea typeface="Arial Unicode MS" pitchFamily="2"/>
                <a:cs typeface="Mangal" pitchFamily="2"/>
              </a:rPr>
              <a:t>Communication - Media section</a:t>
            </a:r>
            <a:endParaRPr lang="fr-FR" sz="3300" b="1" i="0" u="none" strike="noStrike" kern="1200" dirty="0">
              <a:ln>
                <a:noFill/>
              </a:ln>
              <a:solidFill>
                <a:srgbClr val="FFFFFF"/>
              </a:solidFill>
              <a:ea typeface="Arial Unicode MS" pitchFamily="2"/>
              <a:cs typeface="Mangal" pitchFamily="2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0" y="3635821"/>
            <a:ext cx="10070628" cy="14055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9pPr>
          </a:lstStyle>
          <a:p>
            <a:pPr algn="ctr">
              <a:buFont typeface="StarSymbol"/>
              <a:buNone/>
            </a:pPr>
            <a:r>
              <a:rPr lang="fr-FR" sz="3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65 Bold"/>
              </a:rPr>
              <a:t>Colonel</a:t>
            </a:r>
          </a:p>
          <a:p>
            <a:pPr algn="ctr">
              <a:buFont typeface="StarSymbol"/>
              <a:buNone/>
            </a:pPr>
            <a:r>
              <a:rPr lang="fr-FR" sz="3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65 Bold"/>
              </a:rPr>
              <a:t>Roger Hernandez</a:t>
            </a:r>
          </a:p>
          <a:p>
            <a:pPr>
              <a:buFont typeface="StarSymbol"/>
              <a:buNone/>
            </a:pPr>
            <a:endParaRPr lang="fr-FR" sz="800" b="1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44659FD-48FF-1AC6-B883-ECE6A2E0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48" y="0"/>
            <a:ext cx="7541128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0701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4" descr="Une image contenant terrain, extérieur, ciel, bâtiment&#10;&#10;Description générée automatiquement"/>
          <p:cNvPicPr/>
          <p:nvPr/>
        </p:nvPicPr>
        <p:blipFill>
          <a:blip r:embed="rId2" cstate="print"/>
          <a:stretch/>
        </p:blipFill>
        <p:spPr>
          <a:xfrm>
            <a:off x="1518342" y="2267669"/>
            <a:ext cx="7043939" cy="4968552"/>
          </a:xfrm>
          <a:prstGeom prst="rect">
            <a:avLst/>
          </a:prstGeom>
          <a:ln w="0">
            <a:noFill/>
          </a:ln>
        </p:spPr>
      </p:pic>
      <p:sp>
        <p:nvSpPr>
          <p:cNvPr id="2" name="Espace réservé du texte 74">
            <a:extLst>
              <a:ext uri="{FF2B5EF4-FFF2-40B4-BE49-F238E27FC236}">
                <a16:creationId xmlns:a16="http://schemas.microsoft.com/office/drawing/2014/main" id="{D72973D7-C0CD-5DDF-E002-30F204C10463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Rétrospective de l’année 2023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3A9BE2-69EB-1004-5161-5693E700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2101">
            <a:off x="7438773" y="4950561"/>
            <a:ext cx="2571551" cy="2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9440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fr-FR" sz="3307" b="1" spc="-1" dirty="0">
                <a:solidFill>
                  <a:srgbClr val="FF0000"/>
                </a:solidFill>
                <a:latin typeface="Calibri Light"/>
              </a:rPr>
              <a:t>			</a:t>
            </a:r>
            <a:endParaRPr lang="fr-FR" sz="3307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170" name="Picture 2" descr="http://www.smlh-gard.fr/images/AA2023/IMG20230318101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43733"/>
            <a:ext cx="10047405" cy="3570842"/>
          </a:xfrm>
          <a:prstGeom prst="rect">
            <a:avLst/>
          </a:prstGeom>
          <a:noFill/>
        </p:spPr>
      </p:pic>
      <p:sp>
        <p:nvSpPr>
          <p:cNvPr id="3" name="Espace réservé du texte 74">
            <a:extLst>
              <a:ext uri="{FF2B5EF4-FFF2-40B4-BE49-F238E27FC236}">
                <a16:creationId xmlns:a16="http://schemas.microsoft.com/office/drawing/2014/main" id="{12A49AE3-156A-1DC1-8613-C0C74C5D4E34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Assemblée annuelle du 18 mars 2023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3EF3593-DAD2-C825-E849-0F18B06DD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2101">
            <a:off x="7438773" y="4950561"/>
            <a:ext cx="2571551" cy="2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89701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 idx="4294967295"/>
          </p:nvPr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fr-FR" sz="3307" b="1" spc="-1" dirty="0">
                <a:solidFill>
                  <a:srgbClr val="FF0000"/>
                </a:solidFill>
                <a:latin typeface="Calibri Light"/>
              </a:rPr>
              <a:t>			</a:t>
            </a:r>
            <a:endParaRPr lang="fr-FR" sz="3307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39338" y="2352234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Assemblée annuelle le 18 Mars 2023 </a:t>
            </a:r>
          </a:p>
        </p:txBody>
      </p:sp>
      <p:pic>
        <p:nvPicPr>
          <p:cNvPr id="1026" name="Picture 2" descr="http://www.smlh-gard.fr/images/AA2023/IMG20230318101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710" y="2649943"/>
            <a:ext cx="2930474" cy="4717501"/>
          </a:xfrm>
          <a:prstGeom prst="rect">
            <a:avLst/>
          </a:prstGeom>
          <a:noFill/>
        </p:spPr>
      </p:pic>
      <p:pic>
        <p:nvPicPr>
          <p:cNvPr id="1028" name="Picture 4" descr="http://www.smlh-gard.fr/images/AA2023/IMG20230318121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912" y="5256034"/>
            <a:ext cx="4564428" cy="2114314"/>
          </a:xfrm>
          <a:prstGeom prst="rect">
            <a:avLst/>
          </a:prstGeom>
          <a:noFill/>
        </p:spPr>
      </p:pic>
      <p:pic>
        <p:nvPicPr>
          <p:cNvPr id="1030" name="Picture 6" descr="http://www.smlh-gard.fr/images/AA2023/IMG20230318101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2544" y="3126820"/>
            <a:ext cx="4564428" cy="2059239"/>
          </a:xfrm>
          <a:prstGeom prst="rect">
            <a:avLst/>
          </a:prstGeom>
          <a:noFill/>
        </p:spPr>
      </p:pic>
      <p:sp>
        <p:nvSpPr>
          <p:cNvPr id="2" name="Espace réservé du texte 74">
            <a:extLst>
              <a:ext uri="{FF2B5EF4-FFF2-40B4-BE49-F238E27FC236}">
                <a16:creationId xmlns:a16="http://schemas.microsoft.com/office/drawing/2014/main" id="{9D314605-3571-0255-A8A1-B9A4591572BA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Assemblée annuelle du 18 mars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0DA3734-E399-E9A4-36FA-428D5593A6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2101">
            <a:off x="7438773" y="4950561"/>
            <a:ext cx="2571551" cy="2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0760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smlh-gard.fr/images/Ales/DSC01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5701"/>
            <a:ext cx="4915485" cy="305774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43768" y="572405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   Comité « Portes des Cévennes »</a:t>
            </a:r>
          </a:p>
          <a:p>
            <a:r>
              <a:rPr lang="fr-FR" b="1" dirty="0"/>
              <a:t>                   27 janvier 2023</a:t>
            </a:r>
          </a:p>
        </p:txBody>
      </p:sp>
      <p:sp>
        <p:nvSpPr>
          <p:cNvPr id="2" name="Espace réservé du texte 74">
            <a:extLst>
              <a:ext uri="{FF2B5EF4-FFF2-40B4-BE49-F238E27FC236}">
                <a16:creationId xmlns:a16="http://schemas.microsoft.com/office/drawing/2014/main" id="{9F72D595-4762-01CE-2AA1-1C273416735A}"/>
              </a:ext>
            </a:extLst>
          </p:cNvPr>
          <p:cNvSpPr/>
          <p:nvPr/>
        </p:nvSpPr>
        <p:spPr>
          <a:xfrm>
            <a:off x="0" y="971525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Assemblées annuelles des comités</a:t>
            </a:r>
          </a:p>
        </p:txBody>
      </p:sp>
      <p:pic>
        <p:nvPicPr>
          <p:cNvPr id="5" name="Picture 6" descr="http://www.smlh-gard.fr/images/AApetitecamargue/Photo_Nov_2023_Petite_Camargue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2555701"/>
            <a:ext cx="4608265" cy="302797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616376" y="5796061"/>
            <a:ext cx="3044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  Comité Petite Camargue </a:t>
            </a:r>
          </a:p>
          <a:p>
            <a:r>
              <a:rPr lang="fr-FR" b="1" dirty="0"/>
              <a:t>     18 novembre 2023</a:t>
            </a:r>
          </a:p>
        </p:txBody>
      </p:sp>
    </p:spTree>
    <p:extLst>
      <p:ext uri="{BB962C8B-B14F-4D97-AF65-F5344CB8AC3E}">
        <p14:creationId xmlns:p14="http://schemas.microsoft.com/office/powerpoint/2010/main" val="114321632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mlh-gard.fr/images/villeneuvelesavignon/IMG20231123115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68" y="2339677"/>
            <a:ext cx="4886542" cy="324036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61910" y="5796061"/>
            <a:ext cx="3997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Comité de Villeneuve Lès Avignon </a:t>
            </a:r>
          </a:p>
          <a:p>
            <a:pPr algn="ctr"/>
            <a:r>
              <a:rPr lang="fr-FR" b="1" dirty="0"/>
              <a:t>23 novembre 2023</a:t>
            </a:r>
          </a:p>
        </p:txBody>
      </p:sp>
      <p:sp>
        <p:nvSpPr>
          <p:cNvPr id="3" name="Espace réservé du texte 74">
            <a:extLst>
              <a:ext uri="{FF2B5EF4-FFF2-40B4-BE49-F238E27FC236}">
                <a16:creationId xmlns:a16="http://schemas.microsoft.com/office/drawing/2014/main" id="{F9ECF5BD-6B9D-4DD9-36A9-5791DA6AE76D}"/>
              </a:ext>
            </a:extLst>
          </p:cNvPr>
          <p:cNvSpPr/>
          <p:nvPr/>
        </p:nvSpPr>
        <p:spPr>
          <a:xfrm>
            <a:off x="0" y="1187549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Assemblées annuelles des comités</a:t>
            </a:r>
          </a:p>
        </p:txBody>
      </p:sp>
      <p:pic>
        <p:nvPicPr>
          <p:cNvPr id="5" name="Picture 2" descr="http://www.smlh-gard.fr/images/Uzes/IMG-20240125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797" y="2267669"/>
            <a:ext cx="4988828" cy="331236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696496" y="5796061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Comité d’Uzès </a:t>
            </a:r>
          </a:p>
          <a:p>
            <a:r>
              <a:rPr lang="fr-FR" b="1" dirty="0"/>
              <a:t>25 janvier 2024</a:t>
            </a:r>
          </a:p>
        </p:txBody>
      </p:sp>
    </p:spTree>
    <p:extLst>
      <p:ext uri="{BB962C8B-B14F-4D97-AF65-F5344CB8AC3E}">
        <p14:creationId xmlns:p14="http://schemas.microsoft.com/office/powerpoint/2010/main" val="141810389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D682C10-819E-45FC-9149-1CE09247A6AE}"/>
              </a:ext>
            </a:extLst>
          </p:cNvPr>
          <p:cNvSpPr txBox="1"/>
          <p:nvPr/>
        </p:nvSpPr>
        <p:spPr>
          <a:xfrm>
            <a:off x="215776" y="2555701"/>
            <a:ext cx="10064694" cy="3051432"/>
          </a:xfrm>
          <a:prstGeom prst="rect">
            <a:avLst/>
          </a:prstGeom>
        </p:spPr>
        <p:txBody>
          <a:bodyPr vert="horz" lIns="68587" tIns="34293" rIns="68587" bIns="34293" rtlCol="0">
            <a:noAutofit/>
          </a:bodyPr>
          <a:lstStyle/>
          <a:p>
            <a:pPr marL="214333" indent="-171467" defTabSz="685867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Rapport moral</a:t>
            </a:r>
          </a:p>
          <a:p>
            <a:pPr marL="214333" indent="-171467" defTabSz="685867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Rétrospective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  <a:p>
            <a:pPr marL="214333" indent="-171467" defTabSz="685867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sur les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effectifs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section</a:t>
            </a:r>
          </a:p>
          <a:p>
            <a:pPr marL="214333" indent="-171467" defTabSz="685867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financier</a:t>
            </a:r>
          </a:p>
          <a:p>
            <a:pPr marL="214333" indent="-171467" defTabSz="685867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grand prix SMLH des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apprentis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Gard</a:t>
            </a:r>
          </a:p>
          <a:p>
            <a:pPr marL="214333" indent="-171467" defTabSz="685867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Olympiades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  <a:p>
            <a:pPr marL="214333" indent="-171467" defTabSz="685867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 de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Daniel Jean VALLADE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l’Académie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Nîmes</a:t>
            </a:r>
          </a:p>
          <a:p>
            <a:pPr marL="214333" indent="-171467" defTabSz="685867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Work Sans"/>
            </a:endParaRPr>
          </a:p>
          <a:p>
            <a:pPr marL="214333" indent="-171467" defTabSz="685867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Work Sans"/>
            </a:endParaRPr>
          </a:p>
        </p:txBody>
      </p:sp>
      <p:sp>
        <p:nvSpPr>
          <p:cNvPr id="7" name="Espace réservé du texte 74">
            <a:extLst>
              <a:ext uri="{FF2B5EF4-FFF2-40B4-BE49-F238E27FC236}">
                <a16:creationId xmlns:a16="http://schemas.microsoft.com/office/drawing/2014/main" id="{5FDBF9D6-4923-12BE-60E0-A06BD7453EAF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endParaRPr lang="fr-FR" sz="3300" b="1" i="0" u="none" strike="noStrike" kern="1200" dirty="0">
              <a:ln>
                <a:noFill/>
              </a:ln>
              <a:solidFill>
                <a:srgbClr val="FFFFFF"/>
              </a:solidFill>
              <a:ea typeface="Arial Unicode MS" pitchFamily="2"/>
              <a:cs typeface="Mangal" pitchFamily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BC19D9-0DE5-8057-FA11-396CEBE9249B}"/>
              </a:ext>
            </a:extLst>
          </p:cNvPr>
          <p:cNvSpPr txBox="1"/>
          <p:nvPr/>
        </p:nvSpPr>
        <p:spPr>
          <a:xfrm>
            <a:off x="2232000" y="1588169"/>
            <a:ext cx="5184576" cy="63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ordre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du jour dense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rutiger 65 Bold"/>
              <a:ea typeface="Frutiger 65 Bold"/>
              <a:cs typeface="Frutiger 65 Bold"/>
              <a:sym typeface="Frutiger 65 Bold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F5BD80E-AB06-F1F0-4E84-CBF83D3D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48" y="0"/>
            <a:ext cx="7541128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3648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B9841F0-9A03-751D-C9B8-253AA18016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48" y="-12977"/>
            <a:ext cx="7541128" cy="75596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A6D209A-E6C9-4D1C-93F9-C04306DC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95661"/>
            <a:ext cx="10080624" cy="852633"/>
          </a:xfrm>
        </p:spPr>
        <p:txBody>
          <a:bodyPr anchor="b">
            <a:noAutofit/>
          </a:bodyPr>
          <a:lstStyle/>
          <a:p>
            <a:pPr algn="ctr"/>
            <a:r>
              <a:rPr lang="fr-FR" sz="5400" b="1" dirty="0">
                <a:solidFill>
                  <a:srgbClr val="FC0A04"/>
                </a:solidFill>
              </a:rPr>
              <a:t>Grand merci pour votre présence</a:t>
            </a:r>
            <a:br>
              <a:rPr lang="fr-FR" sz="5400" b="1" dirty="0">
                <a:solidFill>
                  <a:srgbClr val="FC0A04"/>
                </a:solidFill>
              </a:rPr>
            </a:br>
            <a:r>
              <a:rPr lang="fr-FR" sz="5400" b="1" dirty="0">
                <a:solidFill>
                  <a:srgbClr val="FC0A04"/>
                </a:solidFill>
              </a:rPr>
              <a:t/>
            </a:r>
            <a:br>
              <a:rPr lang="fr-FR" sz="5400" b="1" dirty="0">
                <a:solidFill>
                  <a:srgbClr val="FC0A04"/>
                </a:solidFill>
              </a:rPr>
            </a:br>
            <a:r>
              <a:rPr lang="fr-FR" sz="3600" b="1" dirty="0">
                <a:solidFill>
                  <a:srgbClr val="FC0A04"/>
                </a:solidFill>
              </a:rPr>
              <a:t>Elle nous fait chaud au </a:t>
            </a:r>
            <a:r>
              <a:rPr lang="fr-FR" sz="3600" b="1" dirty="0" err="1">
                <a:solidFill>
                  <a:srgbClr val="FC0A04"/>
                </a:solidFill>
              </a:rPr>
              <a:t>coeur</a:t>
            </a:r>
            <a:endParaRPr lang="fr-FR" sz="3600" b="1" dirty="0">
              <a:solidFill>
                <a:srgbClr val="FC0A04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97B75A-C7CC-4797-A3E7-8B80BDD14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153" y="3131765"/>
            <a:ext cx="7541127" cy="3239859"/>
          </a:xfrm>
        </p:spPr>
        <p:txBody>
          <a:bodyPr anchor="ctr">
            <a:normAutofit/>
          </a:bodyPr>
          <a:lstStyle/>
          <a:p>
            <a:pPr algn="ctr"/>
            <a:r>
              <a:rPr lang="fr-FR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C’est une assemblée annuelle d’information </a:t>
            </a:r>
          </a:p>
          <a:p>
            <a:pPr algn="ctr"/>
            <a:r>
              <a:rPr lang="fr-FR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 pensée pour celles et ceux qui nous ont quitté,</a:t>
            </a:r>
          </a:p>
        </p:txBody>
      </p:sp>
    </p:spTree>
    <p:extLst>
      <p:ext uri="{BB962C8B-B14F-4D97-AF65-F5344CB8AC3E}">
        <p14:creationId xmlns:p14="http://schemas.microsoft.com/office/powerpoint/2010/main" val="284289611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81" y="944662"/>
            <a:ext cx="7553548" cy="5670352"/>
          </a:xfrm>
          <a:prstGeom prst="rect">
            <a:avLst/>
          </a:prstGeom>
          <a:solidFill>
            <a:srgbClr val="7030A0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freezing" dir="t"/>
          </a:scene3d>
          <a:sp3d extrusionH="69850" contourW="63500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67">
              <a:defRPr/>
            </a:pPr>
            <a:endParaRPr lang="fr-FR" sz="837" dirty="0">
              <a:solidFill>
                <a:srgbClr val="FFFFFF"/>
              </a:solidFill>
              <a:latin typeface="Work Sans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303869" y="2246822"/>
            <a:ext cx="2465053" cy="1059722"/>
          </a:xfrm>
        </p:spPr>
        <p:txBody>
          <a:bodyPr rtlCol="0">
            <a:normAutofit fontScale="90000"/>
          </a:bodyPr>
          <a:lstStyle/>
          <a:p>
            <a:pPr eaLnBrk="1" hangingPunct="1">
              <a:buNone/>
              <a:defRPr/>
            </a:pPr>
            <a:r>
              <a:rPr lang="fr-FR" dirty="0">
                <a:solidFill>
                  <a:schemeClr val="bg1"/>
                </a:solidFill>
              </a:rPr>
              <a:t>‘’ Si les hommes et les femmes ne meurent vraiment que lorsqu’ils sombrent dans l’oubli…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1259681" y="3334617"/>
            <a:ext cx="7561263" cy="681453"/>
          </a:xfrm>
        </p:spPr>
        <p:txBody>
          <a:bodyPr rtlCol="0">
            <a:normAutofit fontScale="92500" lnSpcReduction="10000"/>
          </a:bodyPr>
          <a:lstStyle/>
          <a:p>
            <a:pPr algn="ctr">
              <a:defRPr/>
            </a:pPr>
            <a:r>
              <a:rPr lang="fr-FR" sz="409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Josette BASTIDE</a:t>
            </a:r>
          </a:p>
        </p:txBody>
      </p:sp>
      <p:sp>
        <p:nvSpPr>
          <p:cNvPr id="37" name="Titre 5"/>
          <p:cNvSpPr txBox="1">
            <a:spLocks/>
          </p:cNvSpPr>
          <p:nvPr/>
        </p:nvSpPr>
        <p:spPr bwMode="auto">
          <a:xfrm>
            <a:off x="6338236" y="4819310"/>
            <a:ext cx="2465053" cy="105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67">
              <a:defRPr/>
            </a:pPr>
            <a:r>
              <a:rPr lang="fr-FR" sz="2046" dirty="0">
                <a:solidFill>
                  <a:srgbClr val="FFFFFF"/>
                </a:solidFill>
                <a:latin typeface="Frutiger 45 Light"/>
              </a:rPr>
              <a:t>…resteront présents dans le souvenir.’’</a:t>
            </a:r>
          </a:p>
        </p:txBody>
      </p:sp>
      <p:sp>
        <p:nvSpPr>
          <p:cNvPr id="18" name="Espace réservé du contenu 8">
            <a:extLst>
              <a:ext uri="{FF2B5EF4-FFF2-40B4-BE49-F238E27FC236}">
                <a16:creationId xmlns:a16="http://schemas.microsoft.com/office/drawing/2014/main" id="{7AA514FD-13AF-75A9-AB68-6BCA70441377}"/>
              </a:ext>
            </a:extLst>
          </p:cNvPr>
          <p:cNvSpPr txBox="1">
            <a:spLocks/>
          </p:cNvSpPr>
          <p:nvPr/>
        </p:nvSpPr>
        <p:spPr>
          <a:xfrm>
            <a:off x="1260308" y="3334092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Paulette ISSOIRE</a:t>
            </a:r>
          </a:p>
        </p:txBody>
      </p:sp>
      <p:sp>
        <p:nvSpPr>
          <p:cNvPr id="19" name="Espace réservé du contenu 8">
            <a:extLst>
              <a:ext uri="{FF2B5EF4-FFF2-40B4-BE49-F238E27FC236}">
                <a16:creationId xmlns:a16="http://schemas.microsoft.com/office/drawing/2014/main" id="{978B928D-9DAD-FB17-37DF-2942CCE330DF}"/>
              </a:ext>
            </a:extLst>
          </p:cNvPr>
          <p:cNvSpPr txBox="1">
            <a:spLocks/>
          </p:cNvSpPr>
          <p:nvPr/>
        </p:nvSpPr>
        <p:spPr>
          <a:xfrm>
            <a:off x="1263290" y="3329266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Claude BELMUDES</a:t>
            </a:r>
          </a:p>
        </p:txBody>
      </p:sp>
      <p:sp>
        <p:nvSpPr>
          <p:cNvPr id="20" name="Espace réservé du contenu 8">
            <a:extLst>
              <a:ext uri="{FF2B5EF4-FFF2-40B4-BE49-F238E27FC236}">
                <a16:creationId xmlns:a16="http://schemas.microsoft.com/office/drawing/2014/main" id="{746303D8-2C4C-2ECB-02C8-597858542BC4}"/>
              </a:ext>
            </a:extLst>
          </p:cNvPr>
          <p:cNvSpPr txBox="1">
            <a:spLocks/>
          </p:cNvSpPr>
          <p:nvPr/>
        </p:nvSpPr>
        <p:spPr>
          <a:xfrm>
            <a:off x="1261584" y="3324438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René NOËL</a:t>
            </a:r>
          </a:p>
        </p:txBody>
      </p:sp>
      <p:sp>
        <p:nvSpPr>
          <p:cNvPr id="21" name="Espace réservé du contenu 8">
            <a:extLst>
              <a:ext uri="{FF2B5EF4-FFF2-40B4-BE49-F238E27FC236}">
                <a16:creationId xmlns:a16="http://schemas.microsoft.com/office/drawing/2014/main" id="{255DDFE7-C977-6264-B416-791590163CC4}"/>
              </a:ext>
            </a:extLst>
          </p:cNvPr>
          <p:cNvSpPr txBox="1">
            <a:spLocks/>
          </p:cNvSpPr>
          <p:nvPr/>
        </p:nvSpPr>
        <p:spPr>
          <a:xfrm>
            <a:off x="1263284" y="3325385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Alberte TELLIER</a:t>
            </a:r>
          </a:p>
        </p:txBody>
      </p:sp>
      <p:sp>
        <p:nvSpPr>
          <p:cNvPr id="22" name="Espace réservé du contenu 8">
            <a:extLst>
              <a:ext uri="{FF2B5EF4-FFF2-40B4-BE49-F238E27FC236}">
                <a16:creationId xmlns:a16="http://schemas.microsoft.com/office/drawing/2014/main" id="{F6C7B812-9F12-11F6-DD39-F244C0955501}"/>
              </a:ext>
            </a:extLst>
          </p:cNvPr>
          <p:cNvSpPr txBox="1">
            <a:spLocks/>
          </p:cNvSpPr>
          <p:nvPr/>
        </p:nvSpPr>
        <p:spPr>
          <a:xfrm>
            <a:off x="1261584" y="3322540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Maurice-Jean BOURDIN</a:t>
            </a:r>
          </a:p>
        </p:txBody>
      </p:sp>
      <p:sp>
        <p:nvSpPr>
          <p:cNvPr id="23" name="Espace réservé du contenu 8">
            <a:extLst>
              <a:ext uri="{FF2B5EF4-FFF2-40B4-BE49-F238E27FC236}">
                <a16:creationId xmlns:a16="http://schemas.microsoft.com/office/drawing/2014/main" id="{074E6F76-D9D3-6B5F-3CA2-AAEA49B8A05E}"/>
              </a:ext>
            </a:extLst>
          </p:cNvPr>
          <p:cNvSpPr txBox="1">
            <a:spLocks/>
          </p:cNvSpPr>
          <p:nvPr/>
        </p:nvSpPr>
        <p:spPr>
          <a:xfrm>
            <a:off x="1260267" y="3331086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Yves SILLARD</a:t>
            </a:r>
          </a:p>
        </p:txBody>
      </p:sp>
      <p:sp>
        <p:nvSpPr>
          <p:cNvPr id="24" name="Espace réservé du contenu 8">
            <a:extLst>
              <a:ext uri="{FF2B5EF4-FFF2-40B4-BE49-F238E27FC236}">
                <a16:creationId xmlns:a16="http://schemas.microsoft.com/office/drawing/2014/main" id="{0924659A-339A-F98A-E2D9-B5A37132DA09}"/>
              </a:ext>
            </a:extLst>
          </p:cNvPr>
          <p:cNvSpPr txBox="1">
            <a:spLocks/>
          </p:cNvSpPr>
          <p:nvPr/>
        </p:nvSpPr>
        <p:spPr>
          <a:xfrm>
            <a:off x="1261584" y="3324270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Andrée JULIEN</a:t>
            </a:r>
          </a:p>
        </p:txBody>
      </p:sp>
      <p:sp>
        <p:nvSpPr>
          <p:cNvPr id="25" name="Espace réservé du contenu 8">
            <a:extLst>
              <a:ext uri="{FF2B5EF4-FFF2-40B4-BE49-F238E27FC236}">
                <a16:creationId xmlns:a16="http://schemas.microsoft.com/office/drawing/2014/main" id="{8DDA79F6-28B4-5A22-9286-B4928EA05F3D}"/>
              </a:ext>
            </a:extLst>
          </p:cNvPr>
          <p:cNvSpPr txBox="1">
            <a:spLocks/>
          </p:cNvSpPr>
          <p:nvPr/>
        </p:nvSpPr>
        <p:spPr>
          <a:xfrm>
            <a:off x="1262707" y="3322803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Paule AUTHIER</a:t>
            </a:r>
          </a:p>
        </p:txBody>
      </p:sp>
      <p:sp>
        <p:nvSpPr>
          <p:cNvPr id="26" name="Espace réservé du contenu 8">
            <a:extLst>
              <a:ext uri="{FF2B5EF4-FFF2-40B4-BE49-F238E27FC236}">
                <a16:creationId xmlns:a16="http://schemas.microsoft.com/office/drawing/2014/main" id="{E4CD7AEC-287A-9BB8-5E60-BA268A0BF5F1}"/>
              </a:ext>
            </a:extLst>
          </p:cNvPr>
          <p:cNvSpPr txBox="1">
            <a:spLocks/>
          </p:cNvSpPr>
          <p:nvPr/>
        </p:nvSpPr>
        <p:spPr>
          <a:xfrm>
            <a:off x="1261579" y="3324698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Claude TRONG</a:t>
            </a:r>
          </a:p>
        </p:txBody>
      </p:sp>
      <p:sp>
        <p:nvSpPr>
          <p:cNvPr id="27" name="Espace réservé du contenu 8">
            <a:extLst>
              <a:ext uri="{FF2B5EF4-FFF2-40B4-BE49-F238E27FC236}">
                <a16:creationId xmlns:a16="http://schemas.microsoft.com/office/drawing/2014/main" id="{FEE20C0B-F4CD-4935-BC1C-39647F868D12}"/>
              </a:ext>
            </a:extLst>
          </p:cNvPr>
          <p:cNvSpPr txBox="1">
            <a:spLocks/>
          </p:cNvSpPr>
          <p:nvPr/>
        </p:nvSpPr>
        <p:spPr>
          <a:xfrm>
            <a:off x="1261580" y="3323998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Pierre RIVIERE</a:t>
            </a:r>
          </a:p>
        </p:txBody>
      </p:sp>
      <p:sp>
        <p:nvSpPr>
          <p:cNvPr id="28" name="Espace réservé du contenu 8">
            <a:extLst>
              <a:ext uri="{FF2B5EF4-FFF2-40B4-BE49-F238E27FC236}">
                <a16:creationId xmlns:a16="http://schemas.microsoft.com/office/drawing/2014/main" id="{40102F7C-0856-9831-D46A-3F6B29FFC960}"/>
              </a:ext>
            </a:extLst>
          </p:cNvPr>
          <p:cNvSpPr txBox="1">
            <a:spLocks/>
          </p:cNvSpPr>
          <p:nvPr/>
        </p:nvSpPr>
        <p:spPr>
          <a:xfrm>
            <a:off x="1260308" y="3322810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Georges JAQUIER</a:t>
            </a:r>
          </a:p>
        </p:txBody>
      </p:sp>
      <p:sp>
        <p:nvSpPr>
          <p:cNvPr id="29" name="Espace réservé du contenu 8">
            <a:extLst>
              <a:ext uri="{FF2B5EF4-FFF2-40B4-BE49-F238E27FC236}">
                <a16:creationId xmlns:a16="http://schemas.microsoft.com/office/drawing/2014/main" id="{4875A21E-9794-A967-DE2C-4920B33E7BD3}"/>
              </a:ext>
            </a:extLst>
          </p:cNvPr>
          <p:cNvSpPr txBox="1">
            <a:spLocks/>
          </p:cNvSpPr>
          <p:nvPr/>
        </p:nvSpPr>
        <p:spPr>
          <a:xfrm>
            <a:off x="1262706" y="3324797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Jean-Marie FILIPPI</a:t>
            </a:r>
          </a:p>
        </p:txBody>
      </p:sp>
      <p:sp>
        <p:nvSpPr>
          <p:cNvPr id="30" name="Espace réservé du contenu 8">
            <a:extLst>
              <a:ext uri="{FF2B5EF4-FFF2-40B4-BE49-F238E27FC236}">
                <a16:creationId xmlns:a16="http://schemas.microsoft.com/office/drawing/2014/main" id="{6D56731C-302E-3415-0646-E6A931FAB435}"/>
              </a:ext>
            </a:extLst>
          </p:cNvPr>
          <p:cNvSpPr txBox="1">
            <a:spLocks/>
          </p:cNvSpPr>
          <p:nvPr/>
        </p:nvSpPr>
        <p:spPr>
          <a:xfrm>
            <a:off x="1267396" y="3328093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Monique TRICHARD</a:t>
            </a:r>
          </a:p>
        </p:txBody>
      </p:sp>
      <p:sp>
        <p:nvSpPr>
          <p:cNvPr id="31" name="Espace réservé du contenu 8">
            <a:extLst>
              <a:ext uri="{FF2B5EF4-FFF2-40B4-BE49-F238E27FC236}">
                <a16:creationId xmlns:a16="http://schemas.microsoft.com/office/drawing/2014/main" id="{E73F200A-4B1E-CAB5-7783-2A9B569760D2}"/>
              </a:ext>
            </a:extLst>
          </p:cNvPr>
          <p:cNvSpPr txBox="1">
            <a:spLocks/>
          </p:cNvSpPr>
          <p:nvPr/>
        </p:nvSpPr>
        <p:spPr>
          <a:xfrm>
            <a:off x="1262705" y="3316907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Odette BORNE</a:t>
            </a:r>
          </a:p>
        </p:txBody>
      </p:sp>
      <p:sp>
        <p:nvSpPr>
          <p:cNvPr id="32" name="Espace réservé du contenu 8">
            <a:extLst>
              <a:ext uri="{FF2B5EF4-FFF2-40B4-BE49-F238E27FC236}">
                <a16:creationId xmlns:a16="http://schemas.microsoft.com/office/drawing/2014/main" id="{A2091272-74E2-ED4F-D925-2D3EF8BBB2EC}"/>
              </a:ext>
            </a:extLst>
          </p:cNvPr>
          <p:cNvSpPr txBox="1">
            <a:spLocks/>
          </p:cNvSpPr>
          <p:nvPr/>
        </p:nvSpPr>
        <p:spPr>
          <a:xfrm>
            <a:off x="1260308" y="3333828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Jacques GRELU</a:t>
            </a:r>
          </a:p>
        </p:txBody>
      </p:sp>
      <p:sp>
        <p:nvSpPr>
          <p:cNvPr id="33" name="Espace réservé du contenu 8">
            <a:extLst>
              <a:ext uri="{FF2B5EF4-FFF2-40B4-BE49-F238E27FC236}">
                <a16:creationId xmlns:a16="http://schemas.microsoft.com/office/drawing/2014/main" id="{5D7399C7-3BC7-6227-36EE-C495A3084DF8}"/>
              </a:ext>
            </a:extLst>
          </p:cNvPr>
          <p:cNvSpPr txBox="1">
            <a:spLocks/>
          </p:cNvSpPr>
          <p:nvPr/>
        </p:nvSpPr>
        <p:spPr>
          <a:xfrm>
            <a:off x="1260308" y="3334296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Norbert CONSTANCE</a:t>
            </a:r>
          </a:p>
        </p:txBody>
      </p:sp>
      <p:sp>
        <p:nvSpPr>
          <p:cNvPr id="34" name="Espace réservé du contenu 8">
            <a:extLst>
              <a:ext uri="{FF2B5EF4-FFF2-40B4-BE49-F238E27FC236}">
                <a16:creationId xmlns:a16="http://schemas.microsoft.com/office/drawing/2014/main" id="{3340CF2E-CE96-741A-2C2E-9D0B82C04809}"/>
              </a:ext>
            </a:extLst>
          </p:cNvPr>
          <p:cNvSpPr txBox="1">
            <a:spLocks/>
          </p:cNvSpPr>
          <p:nvPr/>
        </p:nvSpPr>
        <p:spPr>
          <a:xfrm>
            <a:off x="1262753" y="3327645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de TAXIS du POËT</a:t>
            </a:r>
          </a:p>
        </p:txBody>
      </p:sp>
      <p:sp>
        <p:nvSpPr>
          <p:cNvPr id="35" name="Espace réservé du contenu 8">
            <a:extLst>
              <a:ext uri="{FF2B5EF4-FFF2-40B4-BE49-F238E27FC236}">
                <a16:creationId xmlns:a16="http://schemas.microsoft.com/office/drawing/2014/main" id="{A0925ED8-64EF-A1B9-4814-06276D90230B}"/>
              </a:ext>
            </a:extLst>
          </p:cNvPr>
          <p:cNvSpPr txBox="1">
            <a:spLocks/>
          </p:cNvSpPr>
          <p:nvPr/>
        </p:nvSpPr>
        <p:spPr>
          <a:xfrm>
            <a:off x="1261581" y="3326734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Christiane COURTIN </a:t>
            </a:r>
          </a:p>
        </p:txBody>
      </p:sp>
      <p:sp>
        <p:nvSpPr>
          <p:cNvPr id="36" name="Espace réservé du contenu 8">
            <a:extLst>
              <a:ext uri="{FF2B5EF4-FFF2-40B4-BE49-F238E27FC236}">
                <a16:creationId xmlns:a16="http://schemas.microsoft.com/office/drawing/2014/main" id="{CFF58450-6D5B-F81D-B97A-4B976B491E10}"/>
              </a:ext>
            </a:extLst>
          </p:cNvPr>
          <p:cNvSpPr txBox="1">
            <a:spLocks/>
          </p:cNvSpPr>
          <p:nvPr/>
        </p:nvSpPr>
        <p:spPr>
          <a:xfrm>
            <a:off x="1267396" y="3317287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Nadine MARC</a:t>
            </a:r>
          </a:p>
        </p:txBody>
      </p:sp>
      <p:sp>
        <p:nvSpPr>
          <p:cNvPr id="38" name="Espace réservé du contenu 8">
            <a:extLst>
              <a:ext uri="{FF2B5EF4-FFF2-40B4-BE49-F238E27FC236}">
                <a16:creationId xmlns:a16="http://schemas.microsoft.com/office/drawing/2014/main" id="{2DDCE580-675A-1048-015D-D79DF6BC16F8}"/>
              </a:ext>
            </a:extLst>
          </p:cNvPr>
          <p:cNvSpPr txBox="1">
            <a:spLocks/>
          </p:cNvSpPr>
          <p:nvPr/>
        </p:nvSpPr>
        <p:spPr>
          <a:xfrm>
            <a:off x="1261474" y="3319648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Franck PERRIEZ</a:t>
            </a:r>
          </a:p>
        </p:txBody>
      </p:sp>
      <p:sp>
        <p:nvSpPr>
          <p:cNvPr id="39" name="Espace réservé du contenu 8">
            <a:extLst>
              <a:ext uri="{FF2B5EF4-FFF2-40B4-BE49-F238E27FC236}">
                <a16:creationId xmlns:a16="http://schemas.microsoft.com/office/drawing/2014/main" id="{AC5758DD-1B76-DD43-BBE0-59DD02FE29E9}"/>
              </a:ext>
            </a:extLst>
          </p:cNvPr>
          <p:cNvSpPr txBox="1">
            <a:spLocks/>
          </p:cNvSpPr>
          <p:nvPr/>
        </p:nvSpPr>
        <p:spPr>
          <a:xfrm>
            <a:off x="1262704" y="3320832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Roland SAUTEL</a:t>
            </a:r>
          </a:p>
        </p:txBody>
      </p:sp>
      <p:sp>
        <p:nvSpPr>
          <p:cNvPr id="40" name="Espace réservé du contenu 8">
            <a:extLst>
              <a:ext uri="{FF2B5EF4-FFF2-40B4-BE49-F238E27FC236}">
                <a16:creationId xmlns:a16="http://schemas.microsoft.com/office/drawing/2014/main" id="{49FFBCE3-C8D3-2076-47A3-A1188CC1C729}"/>
              </a:ext>
            </a:extLst>
          </p:cNvPr>
          <p:cNvSpPr txBox="1">
            <a:spLocks/>
          </p:cNvSpPr>
          <p:nvPr/>
        </p:nvSpPr>
        <p:spPr>
          <a:xfrm>
            <a:off x="1263160" y="3316165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Claude LARTIGAU</a:t>
            </a:r>
          </a:p>
        </p:txBody>
      </p:sp>
      <p:sp>
        <p:nvSpPr>
          <p:cNvPr id="41" name="Espace réservé du contenu 8">
            <a:extLst>
              <a:ext uri="{FF2B5EF4-FFF2-40B4-BE49-F238E27FC236}">
                <a16:creationId xmlns:a16="http://schemas.microsoft.com/office/drawing/2014/main" id="{02E72FC1-E146-6A31-C72A-326D2852B47C}"/>
              </a:ext>
            </a:extLst>
          </p:cNvPr>
          <p:cNvSpPr txBox="1">
            <a:spLocks/>
          </p:cNvSpPr>
          <p:nvPr/>
        </p:nvSpPr>
        <p:spPr>
          <a:xfrm>
            <a:off x="1262623" y="3327653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François MARION</a:t>
            </a:r>
          </a:p>
        </p:txBody>
      </p:sp>
      <p:sp>
        <p:nvSpPr>
          <p:cNvPr id="42" name="Espace réservé du contenu 8">
            <a:extLst>
              <a:ext uri="{FF2B5EF4-FFF2-40B4-BE49-F238E27FC236}">
                <a16:creationId xmlns:a16="http://schemas.microsoft.com/office/drawing/2014/main" id="{8EFEF37A-24FF-BEB4-329D-8B3CEE3FF3A6}"/>
              </a:ext>
            </a:extLst>
          </p:cNvPr>
          <p:cNvSpPr txBox="1">
            <a:spLocks/>
          </p:cNvSpPr>
          <p:nvPr/>
        </p:nvSpPr>
        <p:spPr>
          <a:xfrm>
            <a:off x="1260308" y="3325974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Nunzio</a:t>
            </a: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MASSIMO</a:t>
            </a:r>
          </a:p>
        </p:txBody>
      </p:sp>
      <p:sp>
        <p:nvSpPr>
          <p:cNvPr id="43" name="Espace réservé du contenu 8">
            <a:extLst>
              <a:ext uri="{FF2B5EF4-FFF2-40B4-BE49-F238E27FC236}">
                <a16:creationId xmlns:a16="http://schemas.microsoft.com/office/drawing/2014/main" id="{C3698F92-579E-9D4E-CD2B-D1209A00FC2A}"/>
              </a:ext>
            </a:extLst>
          </p:cNvPr>
          <p:cNvSpPr txBox="1">
            <a:spLocks/>
          </p:cNvSpPr>
          <p:nvPr/>
        </p:nvSpPr>
        <p:spPr>
          <a:xfrm>
            <a:off x="1263875" y="3339575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Roger MONTAGARD</a:t>
            </a:r>
          </a:p>
        </p:txBody>
      </p:sp>
      <p:sp>
        <p:nvSpPr>
          <p:cNvPr id="44" name="Espace réservé du contenu 8">
            <a:extLst>
              <a:ext uri="{FF2B5EF4-FFF2-40B4-BE49-F238E27FC236}">
                <a16:creationId xmlns:a16="http://schemas.microsoft.com/office/drawing/2014/main" id="{CADE9341-C1EB-32DA-82AC-624D19825969}"/>
              </a:ext>
            </a:extLst>
          </p:cNvPr>
          <p:cNvSpPr txBox="1">
            <a:spLocks/>
          </p:cNvSpPr>
          <p:nvPr/>
        </p:nvSpPr>
        <p:spPr>
          <a:xfrm>
            <a:off x="1265970" y="3323183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Marcelle MAGNIANT</a:t>
            </a:r>
          </a:p>
        </p:txBody>
      </p:sp>
      <p:sp>
        <p:nvSpPr>
          <p:cNvPr id="45" name="Espace réservé du contenu 8">
            <a:extLst>
              <a:ext uri="{FF2B5EF4-FFF2-40B4-BE49-F238E27FC236}">
                <a16:creationId xmlns:a16="http://schemas.microsoft.com/office/drawing/2014/main" id="{11E6861D-D195-AFD9-6CB3-34BA4DE5E8BA}"/>
              </a:ext>
            </a:extLst>
          </p:cNvPr>
          <p:cNvSpPr txBox="1">
            <a:spLocks/>
          </p:cNvSpPr>
          <p:nvPr/>
        </p:nvSpPr>
        <p:spPr>
          <a:xfrm>
            <a:off x="1265515" y="3321463"/>
            <a:ext cx="7561263" cy="6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rtlCol="0">
            <a:normAutofit fontScale="92500" lnSpcReduction="10000"/>
          </a:bodyPr>
          <a:lstStyle>
            <a:lvl1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1pPr>
            <a:lvl2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2pPr>
            <a:lvl3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3pPr>
            <a:lvl4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4pPr>
            <a:lvl5pPr marL="0" marR="0" indent="0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5pPr>
            <a:lvl6pPr marL="1113010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6pPr>
            <a:lvl7pPr marL="1302012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7pPr>
            <a:lvl8pPr marL="1491013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8pPr>
            <a:lvl9pPr marL="1680015" marR="0" indent="-168001" algn="l" defTabSz="756007" rtl="0" latinLnBrk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23" b="0" i="0" u="none" strike="noStrike" cap="none" spc="0" baseline="0">
                <a:solidFill>
                  <a:srgbClr val="1F5C6C"/>
                </a:solidFill>
                <a:uFillTx/>
                <a:latin typeface="Frutiger 65 Bold"/>
                <a:ea typeface="Frutiger 65 Bold"/>
                <a:cs typeface="Frutiger 65 Bold"/>
                <a:sym typeface="Frutiger 65 Bold"/>
              </a:defRPr>
            </a:lvl9pPr>
          </a:lstStyle>
          <a:p>
            <a:pPr algn="ctr">
              <a:defRPr/>
            </a:pPr>
            <a:r>
              <a:rPr lang="fr-FR" sz="4093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Georges CAYSSIALS</a:t>
            </a:r>
          </a:p>
        </p:txBody>
      </p:sp>
    </p:spTree>
    <p:extLst>
      <p:ext uri="{BB962C8B-B14F-4D97-AF65-F5344CB8AC3E}">
        <p14:creationId xmlns:p14="http://schemas.microsoft.com/office/powerpoint/2010/main" val="38579490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20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3000"/>
                            </p:stCondLst>
                            <p:childTnLst>
                              <p:par>
                                <p:cTn id="2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6000"/>
                            </p:stCondLst>
                            <p:childTnLst>
                              <p:par>
                                <p:cTn id="2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build="allAtOnce"/>
      <p:bldP spid="9" grpId="1" build="allAtOnce"/>
      <p:bldP spid="37" grpId="0"/>
      <p:bldP spid="37" grpId="1"/>
      <p:bldP spid="18" grpId="0" build="allAtOnce"/>
      <p:bldP spid="18" grpId="1" build="allAtOnce"/>
      <p:bldP spid="19" grpId="0" build="allAtOnce"/>
      <p:bldP spid="19" grpId="1" build="allAtOnce"/>
      <p:bldP spid="20" grpId="0" build="allAtOnce"/>
      <p:bldP spid="20" grpId="1" build="allAtOnce"/>
      <p:bldP spid="21" grpId="0" build="allAtOnce"/>
      <p:bldP spid="21" grpId="1" build="allAtOnce"/>
      <p:bldP spid="22" grpId="0" build="allAtOnce"/>
      <p:bldP spid="22" grpId="1" build="allAtOnce"/>
      <p:bldP spid="23" grpId="0" build="allAtOnce"/>
      <p:bldP spid="23" grpId="1" build="allAtOnce"/>
      <p:bldP spid="24" grpId="0" build="allAtOnce"/>
      <p:bldP spid="24" grpId="1" build="allAtOnce"/>
      <p:bldP spid="25" grpId="0" build="allAtOnce"/>
      <p:bldP spid="25" grpId="1" build="allAtOnce"/>
      <p:bldP spid="26" grpId="0" build="allAtOnce"/>
      <p:bldP spid="26" grpId="1" build="allAtOnce"/>
      <p:bldP spid="27" grpId="0" build="allAtOnce"/>
      <p:bldP spid="27" grpId="1" build="allAtOnce"/>
      <p:bldP spid="28" grpId="0" build="allAtOnce"/>
      <p:bldP spid="28" grpId="1" build="allAtOnce"/>
      <p:bldP spid="29" grpId="0" build="allAtOnce"/>
      <p:bldP spid="29" grpId="1" build="allAtOnce"/>
      <p:bldP spid="30" grpId="0" build="allAtOnce"/>
      <p:bldP spid="30" grpId="1" build="allAtOnce"/>
      <p:bldP spid="31" grpId="0" build="allAtOnce"/>
      <p:bldP spid="31" grpId="1" build="allAtOnce"/>
      <p:bldP spid="32" grpId="0" build="allAtOnce"/>
      <p:bldP spid="32" grpId="1" build="allAtOnce"/>
      <p:bldP spid="33" grpId="0" build="allAtOnce"/>
      <p:bldP spid="33" grpId="1" build="allAtOnce"/>
      <p:bldP spid="34" grpId="0" build="allAtOnce"/>
      <p:bldP spid="34" grpId="1" build="allAtOnce"/>
      <p:bldP spid="35" grpId="0" build="allAtOnce"/>
      <p:bldP spid="35" grpId="1" build="allAtOnce"/>
      <p:bldP spid="36" grpId="0" build="allAtOnce"/>
      <p:bldP spid="36" grpId="1" build="allAtOnce"/>
      <p:bldP spid="38" grpId="0" build="allAtOnce"/>
      <p:bldP spid="38" grpId="1" build="allAtOnce"/>
      <p:bldP spid="39" grpId="0" build="allAtOnce"/>
      <p:bldP spid="39" grpId="1" build="allAtOnce"/>
      <p:bldP spid="40" grpId="0" build="allAtOnce"/>
      <p:bldP spid="40" grpId="1" build="allAtOnce"/>
      <p:bldP spid="41" grpId="0" build="allAtOnce"/>
      <p:bldP spid="41" grpId="1" build="allAtOnce"/>
      <p:bldP spid="42" grpId="0" build="allAtOnce"/>
      <p:bldP spid="42" grpId="1" build="allAtOnce"/>
      <p:bldP spid="43" grpId="0" build="allAtOnce"/>
      <p:bldP spid="43" grpId="1" build="allAtOnce"/>
      <p:bldP spid="44" grpId="0" build="allAtOnce"/>
      <p:bldP spid="44" grpId="1" build="allAtOnce"/>
      <p:bldP spid="45" grpId="0" build="allAtOnce"/>
      <p:bldP spid="45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32673BD-51FD-4C38-BCC8-6E316E533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63814"/>
            <a:ext cx="10080624" cy="936104"/>
          </a:xfrm>
        </p:spPr>
        <p:txBody>
          <a:bodyPr>
            <a:normAutofit lnSpcReduction="10000"/>
          </a:bodyPr>
          <a:lstStyle/>
          <a:p>
            <a:r>
              <a:rPr lang="fr-FR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Guy Château</a:t>
            </a:r>
          </a:p>
          <a:p>
            <a:r>
              <a:rPr lang="fr-FR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Président de la section du Gard</a:t>
            </a:r>
          </a:p>
        </p:txBody>
      </p:sp>
      <p:sp>
        <p:nvSpPr>
          <p:cNvPr id="6" name="Espace réservé du texte 74">
            <a:extLst>
              <a:ext uri="{FF2B5EF4-FFF2-40B4-BE49-F238E27FC236}">
                <a16:creationId xmlns:a16="http://schemas.microsoft.com/office/drawing/2014/main" id="{AF072741-29A0-5ABA-D49D-2D85E713493A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Rapport moral 2023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16BE2AF-2D53-F29A-0318-03A531FB2C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48" y="0"/>
            <a:ext cx="7541128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4664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6B784-F3CD-E3D7-A54C-4AD2E1026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590D5-BC5D-1CAC-4B17-81A1FA40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8024"/>
            <a:ext cx="10080625" cy="1262160"/>
          </a:xfrm>
        </p:spPr>
        <p:txBody>
          <a:bodyPr/>
          <a:lstStyle/>
          <a:p>
            <a:r>
              <a:rPr lang="fr-FR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avenir incertain dans un </a:t>
            </a:r>
            <a:b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environnement chahuté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0218A4-0263-2AEC-5AC4-BCB6A900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673616"/>
            <a:ext cx="10080624" cy="2212443"/>
          </a:xfrm>
        </p:spPr>
        <p:txBody>
          <a:bodyPr>
            <a:noAutofit/>
          </a:bodyPr>
          <a:lstStyle/>
          <a:p>
            <a:pPr marL="342933" indent="-342933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tx1"/>
                </a:solidFill>
              </a:rPr>
              <a:t>La Guerre est en Europe</a:t>
            </a:r>
          </a:p>
          <a:p>
            <a:pPr marL="342933" indent="-342933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tx1"/>
                </a:solidFill>
              </a:rPr>
              <a:t>La France est très endettée</a:t>
            </a:r>
          </a:p>
          <a:p>
            <a:pPr marL="342933" indent="-342933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tx1"/>
                </a:solidFill>
              </a:rPr>
              <a:t>Le vivre ensemble demande de la responsabilité et de la sérénité</a:t>
            </a:r>
          </a:p>
          <a:p>
            <a:pPr marL="342933" indent="-342933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tx1"/>
                </a:solidFill>
              </a:rPr>
              <a:t>Les valeurs sont les fondations de l’avenir</a:t>
            </a:r>
          </a:p>
        </p:txBody>
      </p:sp>
      <p:sp>
        <p:nvSpPr>
          <p:cNvPr id="6" name="Espace réservé du texte 74">
            <a:extLst>
              <a:ext uri="{FF2B5EF4-FFF2-40B4-BE49-F238E27FC236}">
                <a16:creationId xmlns:a16="http://schemas.microsoft.com/office/drawing/2014/main" id="{ADD6C529-9DB5-CCAB-54E6-97DA863B354F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Rapport moral 2023 </a:t>
            </a:r>
          </a:p>
        </p:txBody>
      </p:sp>
    </p:spTree>
    <p:extLst>
      <p:ext uri="{BB962C8B-B14F-4D97-AF65-F5344CB8AC3E}">
        <p14:creationId xmlns:p14="http://schemas.microsoft.com/office/powerpoint/2010/main" val="326175922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B49D8-80C9-4873-90DE-5D11F7FE3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76" y="3059757"/>
            <a:ext cx="2641532" cy="1641314"/>
          </a:xfrm>
        </p:spPr>
        <p:txBody>
          <a:bodyPr anchor="b">
            <a:noAutofit/>
          </a:bodyPr>
          <a:lstStyle/>
          <a:p>
            <a:pPr algn="ctr"/>
            <a:r>
              <a:rPr lang="fr-FR" sz="2315" b="1" dirty="0">
                <a:solidFill>
                  <a:srgbClr val="FF0000"/>
                </a:solidFill>
              </a:rPr>
              <a:t>ENSEMBLE POURSUIVONS NOTRE ENGAGEMENT AU SERVICE DE LA NATION</a:t>
            </a:r>
            <a:br>
              <a:rPr lang="fr-FR" sz="2315" b="1" dirty="0">
                <a:solidFill>
                  <a:srgbClr val="FF0000"/>
                </a:solidFill>
              </a:rPr>
            </a:br>
            <a:endParaRPr lang="fr-FR" sz="2315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B67807-04D7-4255-ABD7-EB1B89977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432" y="2239346"/>
            <a:ext cx="3425580" cy="5320329"/>
          </a:xfrm>
        </p:spPr>
        <p:txBody>
          <a:bodyPr anchor="ctr">
            <a:normAutofit/>
          </a:bodyPr>
          <a:lstStyle/>
          <a:p>
            <a:r>
              <a:rPr lang="fr-FR" sz="1654" dirty="0"/>
              <a:t>Trois grandes missions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54" dirty="0"/>
              <a:t> Concourir au prestige de l’ordre national de la Légion d’honneur et contribuer au rayonnement de nos valeurs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54" dirty="0"/>
              <a:t>Promouvoir dans la société française, les valeurs incarnées par la Légion d’honneur et contribuer au développement de l’esprit civique et patriotique notamment par des actions éducatives </a:t>
            </a:r>
            <a:r>
              <a:rPr lang="fr-FR" sz="1654" dirty="0" err="1"/>
              <a:t>au-près</a:t>
            </a:r>
            <a:r>
              <a:rPr lang="fr-FR" sz="1654" dirty="0"/>
              <a:t> de la jeunesse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54" dirty="0"/>
              <a:t>Participer à des activités ou des actions de solidarité nationale tout en renforçant le lien d’entraide entre les membres</a:t>
            </a:r>
          </a:p>
          <a:p>
            <a:r>
              <a:rPr lang="fr-FR" sz="1984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projet associatif SMLH 2030 détaille ces missions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744E33-5E1C-104B-75C6-2B3E0EF6A433}"/>
              </a:ext>
            </a:extLst>
          </p:cNvPr>
          <p:cNvSpPr txBox="1"/>
          <p:nvPr/>
        </p:nvSpPr>
        <p:spPr>
          <a:xfrm rot="20257214">
            <a:off x="2193461" y="4463534"/>
            <a:ext cx="3347186" cy="12162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82" tIns="53582" rIns="53582" bIns="53582" numCol="1" spcCol="38100" rtlCol="0" anchor="ctr">
            <a:spAutoFit/>
          </a:bodyPr>
          <a:lstStyle/>
          <a:p>
            <a:pPr algn="ctr" defTabSz="616207" hangingPunct="0"/>
            <a:r>
              <a:rPr lang="fr-FR" sz="7200" b="1" dirty="0">
                <a:solidFill>
                  <a:srgbClr val="000000"/>
                </a:solidFill>
                <a:latin typeface="Frutiger 65 Bold"/>
                <a:ea typeface="Frutiger 65 Bold"/>
                <a:cs typeface="Frutiger 65 Bold"/>
                <a:sym typeface="Frutiger 65 Bold"/>
              </a:rPr>
              <a:t>RAPPEL</a:t>
            </a:r>
          </a:p>
        </p:txBody>
      </p:sp>
      <p:sp>
        <p:nvSpPr>
          <p:cNvPr id="4" name="Espace réservé du texte 74">
            <a:extLst>
              <a:ext uri="{FF2B5EF4-FFF2-40B4-BE49-F238E27FC236}">
                <a16:creationId xmlns:a16="http://schemas.microsoft.com/office/drawing/2014/main" id="{B7C892CD-2955-E24B-1CC0-32D9A00E57F0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Rapport moral 2023 </a:t>
            </a:r>
          </a:p>
        </p:txBody>
      </p:sp>
    </p:spTree>
    <p:extLst>
      <p:ext uri="{BB962C8B-B14F-4D97-AF65-F5344CB8AC3E}">
        <p14:creationId xmlns:p14="http://schemas.microsoft.com/office/powerpoint/2010/main" val="154814692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94F61-7D14-70F5-D64B-27E22E832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60E6C-2938-E95C-4D49-FC2D36CE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46870"/>
            <a:ext cx="10080625" cy="1262160"/>
          </a:xfrm>
        </p:spPr>
        <p:txBody>
          <a:bodyPr/>
          <a:lstStyle/>
          <a:p>
            <a:pPr algn="ctr"/>
            <a:r>
              <a:rPr lang="fr-FR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Société des Membres de la Légion d’Honneur est au cœur de la modernité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4FADD6-333F-FB79-2DC9-A58346464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87975"/>
            <a:ext cx="10080625" cy="2212443"/>
          </a:xfrm>
        </p:spPr>
        <p:txBody>
          <a:bodyPr>
            <a:normAutofit/>
          </a:bodyPr>
          <a:lstStyle/>
          <a:p>
            <a:pPr marL="342933" indent="-342933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Nos valeurs correspondent à des besoins sociétaux</a:t>
            </a:r>
          </a:p>
          <a:p>
            <a:pPr marL="342933" indent="-342933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Nous confirmons notre volonté de retisser la solidarité entre les âges</a:t>
            </a:r>
          </a:p>
          <a:p>
            <a:pPr marL="342933" indent="-342933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Le devoir de mémoire est un de nos engagements</a:t>
            </a:r>
          </a:p>
          <a:p>
            <a:pPr marL="342933" indent="-342933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Solidarité et d’Entraide sont des engagements au cœur de notre histoire</a:t>
            </a:r>
          </a:p>
        </p:txBody>
      </p:sp>
      <p:sp>
        <p:nvSpPr>
          <p:cNvPr id="6" name="Espace réservé du texte 74">
            <a:extLst>
              <a:ext uri="{FF2B5EF4-FFF2-40B4-BE49-F238E27FC236}">
                <a16:creationId xmlns:a16="http://schemas.microsoft.com/office/drawing/2014/main" id="{CF7512CE-828A-3BCA-6041-66413CC5705A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Rapport moral 2023 </a:t>
            </a:r>
          </a:p>
        </p:txBody>
      </p:sp>
    </p:spTree>
    <p:extLst>
      <p:ext uri="{BB962C8B-B14F-4D97-AF65-F5344CB8AC3E}">
        <p14:creationId xmlns:p14="http://schemas.microsoft.com/office/powerpoint/2010/main" val="6523491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14228-DAA8-5F92-EE67-2A65CE70F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06F43-4662-0279-DEC1-1974417A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388280"/>
            <a:ext cx="10080625" cy="946720"/>
          </a:xfrm>
        </p:spPr>
        <p:txBody>
          <a:bodyPr/>
          <a:lstStyle/>
          <a:p>
            <a:pPr algn="ctr"/>
            <a:r>
              <a:rPr lang="fr-FR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section du Gard a toute sa place dans le rayonnement de la SMLH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E4118C-9286-ED47-EFA0-DBAEE1301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2" y="3851845"/>
            <a:ext cx="10080625" cy="2004643"/>
          </a:xfrm>
        </p:spPr>
        <p:txBody>
          <a:bodyPr>
            <a:normAutofit/>
          </a:bodyPr>
          <a:lstStyle/>
          <a:p>
            <a:pPr marL="342933" indent="-342933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Les partenariats nous permettent d’élargir notre action</a:t>
            </a:r>
          </a:p>
          <a:p>
            <a:pPr marL="342933" indent="-342933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Notre communication s’appuie sur les outils modernes</a:t>
            </a:r>
          </a:p>
          <a:p>
            <a:pPr marL="342933" indent="-342933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Le grand prix des apprentis se consolide</a:t>
            </a:r>
          </a:p>
          <a:p>
            <a:pPr marL="342933" indent="-342933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 La consolidation de deux cultures « Civil et Militaire » est un atout</a:t>
            </a:r>
          </a:p>
        </p:txBody>
      </p:sp>
      <p:sp>
        <p:nvSpPr>
          <p:cNvPr id="6" name="Espace réservé du texte 74">
            <a:extLst>
              <a:ext uri="{FF2B5EF4-FFF2-40B4-BE49-F238E27FC236}">
                <a16:creationId xmlns:a16="http://schemas.microsoft.com/office/drawing/2014/main" id="{07F09769-BB58-D7E0-6621-3B0145617FBE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Rapport moral 2023 </a:t>
            </a:r>
          </a:p>
        </p:txBody>
      </p:sp>
    </p:spTree>
    <p:extLst>
      <p:ext uri="{BB962C8B-B14F-4D97-AF65-F5344CB8AC3E}">
        <p14:creationId xmlns:p14="http://schemas.microsoft.com/office/powerpoint/2010/main" val="658063718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Frutiger 45 Light"/>
        <a:ea typeface="Frutiger 45 Light"/>
        <a:cs typeface="Frutiger 45 Light"/>
      </a:majorFont>
      <a:minorFont>
        <a:latin typeface="Work Sans"/>
        <a:ea typeface="Work Sans"/>
        <a:cs typeface="Work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utiger 65 Bold"/>
            <a:ea typeface="Frutiger 65 Bold"/>
            <a:cs typeface="Frutiger 65 Bold"/>
            <a:sym typeface="Frutiger 65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utiger 65 Bold"/>
            <a:ea typeface="Frutiger 65 Bold"/>
            <a:cs typeface="Frutiger 65 Bold"/>
            <a:sym typeface="Frutiger 65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3731</TotalTime>
  <Words>497</Words>
  <Application>Microsoft Office PowerPoint</Application>
  <PresentationFormat>Personnalisé</PresentationFormat>
  <Paragraphs>92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30" baseType="lpstr">
      <vt:lpstr>Arial</vt:lpstr>
      <vt:lpstr>Arial Black</vt:lpstr>
      <vt:lpstr>Arial Unicode MS</vt:lpstr>
      <vt:lpstr>Calibri</vt:lpstr>
      <vt:lpstr>Calibri Light</vt:lpstr>
      <vt:lpstr>Frutiger 45 Light</vt:lpstr>
      <vt:lpstr>Frutiger 55 Roman</vt:lpstr>
      <vt:lpstr>Frutiger 65 Bold</vt:lpstr>
      <vt:lpstr>Mangal</vt:lpstr>
      <vt:lpstr>StarSymbol</vt:lpstr>
      <vt:lpstr>Tahoma</vt:lpstr>
      <vt:lpstr>Times New Roman</vt:lpstr>
      <vt:lpstr>Wingdings</vt:lpstr>
      <vt:lpstr>Work Sans</vt:lpstr>
      <vt:lpstr>White</vt:lpstr>
      <vt:lpstr>Présentation PowerPoint</vt:lpstr>
      <vt:lpstr>Présentation PowerPoint</vt:lpstr>
      <vt:lpstr>Grand merci pour votre présence  Elle nous fait chaud au coeur</vt:lpstr>
      <vt:lpstr>‘’ Si les hommes et les femmes ne meurent vraiment que lorsqu’ils sombrent dans l’oubli…</vt:lpstr>
      <vt:lpstr>Présentation PowerPoint</vt:lpstr>
      <vt:lpstr>            Un avenir incertain dans un                environnement chahuté </vt:lpstr>
      <vt:lpstr>ENSEMBLE POURSUIVONS NOTRE ENGAGEMENT AU SERVICE DE LA NATION </vt:lpstr>
      <vt:lpstr>La Société des Membres de la Légion d’Honneur est au cœur de la modernité</vt:lpstr>
      <vt:lpstr>La section du Gard a toute sa place dans le rayonnement de la SMLH</vt:lpstr>
      <vt:lpstr>Présentation PowerPoint</vt:lpstr>
      <vt:lpstr>Présentation PowerPoint</vt:lpstr>
      <vt:lpstr>   </vt:lpstr>
      <vt:lpstr>  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Schmückel</dc:creator>
  <cp:lastModifiedBy>C Dabos</cp:lastModifiedBy>
  <cp:revision>404</cp:revision>
  <cp:lastPrinted>2019-03-07T17:24:58Z</cp:lastPrinted>
  <dcterms:created xsi:type="dcterms:W3CDTF">2014-02-12T18:08:52Z</dcterms:created>
  <dcterms:modified xsi:type="dcterms:W3CDTF">2024-03-20T14:25:31Z</dcterms:modified>
</cp:coreProperties>
</file>